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0" r:id="rId2"/>
    <p:sldId id="265" r:id="rId3"/>
    <p:sldId id="267" r:id="rId4"/>
    <p:sldId id="268" r:id="rId5"/>
    <p:sldId id="269" r:id="rId6"/>
    <p:sldId id="270" r:id="rId7"/>
    <p:sldId id="271" r:id="rId8"/>
    <p:sldId id="274" r:id="rId9"/>
    <p:sldId id="266" r:id="rId10"/>
    <p:sldId id="275" r:id="rId11"/>
    <p:sldId id="272" r:id="rId12"/>
    <p:sldId id="273" r:id="rId13"/>
    <p:sldId id="276" r:id="rId14"/>
    <p:sldId id="277" r:id="rId15"/>
    <p:sldId id="278" r:id="rId16"/>
    <p:sldId id="279" r:id="rId17"/>
    <p:sldId id="280" r:id="rId18"/>
    <p:sldId id="281" r:id="rId19"/>
  </p:sldIdLst>
  <p:sldSz cx="12192000" cy="6858000"/>
  <p:notesSz cx="6794500" cy="99314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fho2300-my.sharepoint.com/personal/csa_fho_dk/Documents/Documents/Arbejdsulykker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fho2300-my.sharepoint.com/personal/csa_fho_dk/Documents/Documents/Arbejdsulykker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'Ark1'!$A$1:$F$1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'Ark1'!$A$2:$F$2</c:f>
              <c:numCache>
                <c:formatCode>#,##0</c:formatCode>
                <c:ptCount val="6"/>
                <c:pt idx="0">
                  <c:v>42635</c:v>
                </c:pt>
                <c:pt idx="1">
                  <c:v>46325</c:v>
                </c:pt>
                <c:pt idx="2">
                  <c:v>63615</c:v>
                </c:pt>
                <c:pt idx="3">
                  <c:v>90320</c:v>
                </c:pt>
                <c:pt idx="4">
                  <c:v>49040</c:v>
                </c:pt>
                <c:pt idx="5">
                  <c:v>47955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85-4A1D-B818-CA2310AC45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5406392"/>
        <c:axId val="665402072"/>
      </c:barChart>
      <c:catAx>
        <c:axId val="665406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5402072"/>
        <c:crosses val="autoZero"/>
        <c:auto val="1"/>
        <c:lblAlgn val="ctr"/>
        <c:lblOffset val="100"/>
        <c:noMultiLvlLbl val="0"/>
      </c:catAx>
      <c:valAx>
        <c:axId val="665402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5406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6144440"/>
        <c:axId val="666136880"/>
      </c:barChart>
      <c:catAx>
        <c:axId val="666144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6136880"/>
        <c:crosses val="autoZero"/>
        <c:auto val="1"/>
        <c:lblAlgn val="ctr"/>
        <c:lblOffset val="100"/>
        <c:noMultiLvlLbl val="0"/>
      </c:catAx>
      <c:valAx>
        <c:axId val="66613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6144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cat>
            <c:strRef>
              <c:f>'Ark1'!$A$128:$E$128</c:f>
              <c:strCache>
                <c:ptCount val="5"/>
                <c:pt idx="0">
                  <c:v>Forstuvninger/forstrækninger</c:v>
                </c:pt>
                <c:pt idx="1">
                  <c:v>Sår/overfladiske skader</c:v>
                </c:pt>
                <c:pt idx="2">
                  <c:v>Knoglebrud</c:v>
                </c:pt>
                <c:pt idx="3">
                  <c:v>Hjernerystelse og indre skader</c:v>
                </c:pt>
                <c:pt idx="4">
                  <c:v>Chok</c:v>
                </c:pt>
              </c:strCache>
            </c:strRef>
          </c:cat>
          <c:val>
            <c:numRef>
              <c:f>'Ark1'!$A$129:$E$129</c:f>
              <c:numCache>
                <c:formatCode>General</c:formatCode>
                <c:ptCount val="5"/>
                <c:pt idx="0">
                  <c:v>19385</c:v>
                </c:pt>
                <c:pt idx="1">
                  <c:v>8125</c:v>
                </c:pt>
                <c:pt idx="2">
                  <c:v>5190</c:v>
                </c:pt>
                <c:pt idx="3">
                  <c:v>3020</c:v>
                </c:pt>
                <c:pt idx="4">
                  <c:v>3125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D0-49B1-B34B-8B43F46A85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6463472"/>
        <c:axId val="946464912"/>
      </c:barChart>
      <c:catAx>
        <c:axId val="946463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46464912"/>
        <c:crosses val="autoZero"/>
        <c:auto val="1"/>
        <c:lblAlgn val="ctr"/>
        <c:lblOffset val="100"/>
        <c:noMultiLvlLbl val="0"/>
      </c:catAx>
      <c:valAx>
        <c:axId val="946464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4646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'Ark1'!$A$30:$I$30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'Ark1'!$A$31:$I$31</c:f>
              <c:numCache>
                <c:formatCode>General</c:formatCode>
                <c:ptCount val="9"/>
                <c:pt idx="0">
                  <c:v>30</c:v>
                </c:pt>
                <c:pt idx="1">
                  <c:v>24</c:v>
                </c:pt>
                <c:pt idx="2">
                  <c:v>35</c:v>
                </c:pt>
                <c:pt idx="3">
                  <c:v>36</c:v>
                </c:pt>
                <c:pt idx="4">
                  <c:v>36</c:v>
                </c:pt>
                <c:pt idx="5">
                  <c:v>36</c:v>
                </c:pt>
                <c:pt idx="6">
                  <c:v>43</c:v>
                </c:pt>
                <c:pt idx="7">
                  <c:v>32</c:v>
                </c:pt>
                <c:pt idx="8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C6-4184-913A-86EA39C845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6144440"/>
        <c:axId val="666136880"/>
      </c:barChart>
      <c:catAx>
        <c:axId val="666144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6136880"/>
        <c:crosses val="autoZero"/>
        <c:auto val="1"/>
        <c:lblAlgn val="ctr"/>
        <c:lblOffset val="100"/>
        <c:noMultiLvlLbl val="0"/>
      </c:catAx>
      <c:valAx>
        <c:axId val="66613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6144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6144440"/>
        <c:axId val="666136880"/>
      </c:barChart>
      <c:catAx>
        <c:axId val="666144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6136880"/>
        <c:crosses val="autoZero"/>
        <c:auto val="1"/>
        <c:lblAlgn val="ctr"/>
        <c:lblOffset val="100"/>
        <c:noMultiLvlLbl val="0"/>
      </c:catAx>
      <c:valAx>
        <c:axId val="66613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6144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6144440"/>
        <c:axId val="666136880"/>
      </c:barChart>
      <c:catAx>
        <c:axId val="666144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6136880"/>
        <c:crosses val="autoZero"/>
        <c:auto val="1"/>
        <c:lblAlgn val="ctr"/>
        <c:lblOffset val="100"/>
        <c:noMultiLvlLbl val="0"/>
      </c:catAx>
      <c:valAx>
        <c:axId val="66613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6144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'Ark1'!$A$53:$K$53</c:f>
              <c:strCache>
                <c:ptCount val="11"/>
                <c:pt idx="0">
                  <c:v>Døgninstitutioner- og hjemmepleje</c:v>
                </c:pt>
                <c:pt idx="1">
                  <c:v>Bygge- og anlæg</c:v>
                </c:pt>
                <c:pt idx="2">
                  <c:v>Industri</c:v>
                </c:pt>
                <c:pt idx="3">
                  <c:v>Handel</c:v>
                </c:pt>
                <c:pt idx="4">
                  <c:v>Kontor</c:v>
                </c:pt>
                <c:pt idx="5">
                  <c:v>Transport</c:v>
                </c:pt>
                <c:pt idx="6">
                  <c:v>Daginstitutioner</c:v>
                </c:pt>
                <c:pt idx="7">
                  <c:v>Politi, beredskab, fængsler</c:v>
                </c:pt>
                <c:pt idx="8">
                  <c:v>Rengøring</c:v>
                </c:pt>
                <c:pt idx="9">
                  <c:v>Landbrug </c:v>
                </c:pt>
                <c:pt idx="10">
                  <c:v>Restaurant/barer</c:v>
                </c:pt>
              </c:strCache>
            </c:strRef>
          </c:cat>
          <c:val>
            <c:numRef>
              <c:f>'Ark1'!$A$54:$K$54</c:f>
              <c:numCache>
                <c:formatCode>General</c:formatCode>
                <c:ptCount val="11"/>
                <c:pt idx="0">
                  <c:v>6775</c:v>
                </c:pt>
                <c:pt idx="1">
                  <c:v>6410</c:v>
                </c:pt>
                <c:pt idx="2">
                  <c:v>6230</c:v>
                </c:pt>
                <c:pt idx="3">
                  <c:v>4120</c:v>
                </c:pt>
                <c:pt idx="4">
                  <c:v>3815</c:v>
                </c:pt>
                <c:pt idx="5">
                  <c:v>3300</c:v>
                </c:pt>
                <c:pt idx="6">
                  <c:v>2955</c:v>
                </c:pt>
                <c:pt idx="7">
                  <c:v>1820</c:v>
                </c:pt>
                <c:pt idx="8">
                  <c:v>1440</c:v>
                </c:pt>
                <c:pt idx="9">
                  <c:v>1270</c:v>
                </c:pt>
                <c:pt idx="10">
                  <c:v>1095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CA-4CA5-9FB4-C56EF8D7A8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8427040"/>
        <c:axId val="358436040"/>
      </c:barChart>
      <c:catAx>
        <c:axId val="35842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58436040"/>
        <c:crosses val="autoZero"/>
        <c:auto val="1"/>
        <c:lblAlgn val="ctr"/>
        <c:lblOffset val="100"/>
        <c:noMultiLvlLbl val="0"/>
      </c:catAx>
      <c:valAx>
        <c:axId val="358436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5842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6144440"/>
        <c:axId val="666136880"/>
      </c:barChart>
      <c:catAx>
        <c:axId val="666144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6136880"/>
        <c:crosses val="autoZero"/>
        <c:auto val="1"/>
        <c:lblAlgn val="ctr"/>
        <c:lblOffset val="100"/>
        <c:noMultiLvlLbl val="0"/>
      </c:catAx>
      <c:valAx>
        <c:axId val="66613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6144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D6-41BC-9559-68DEE42576BC}"/>
              </c:ext>
            </c:extLst>
          </c:dPt>
          <c:cat>
            <c:strRef>
              <c:f>'Ark1'!$A$80:$I$80</c:f>
              <c:strCache>
                <c:ptCount val="9"/>
                <c:pt idx="0">
                  <c:v>Anlægsarbejde</c:v>
                </c:pt>
                <c:pt idx="1">
                  <c:v>Opførelse og nedrivning af byggeri</c:v>
                </c:pt>
                <c:pt idx="2">
                  <c:v>Færdiggørelse af byggeri</c:v>
                </c:pt>
                <c:pt idx="3">
                  <c:v>Politi, beredskab og fængsler</c:v>
                </c:pt>
                <c:pt idx="4">
                  <c:v>Døgninstitutioner og hjemmepleje</c:v>
                </c:pt>
                <c:pt idx="5">
                  <c:v>Transport af gods</c:v>
                </c:pt>
                <c:pt idx="6">
                  <c:v>Butikker</c:v>
                </c:pt>
                <c:pt idx="7">
                  <c:v>Engros</c:v>
                </c:pt>
                <c:pt idx="8">
                  <c:v>Gennemsnit</c:v>
                </c:pt>
              </c:strCache>
            </c:strRef>
          </c:cat>
          <c:val>
            <c:numRef>
              <c:f>'Ark1'!$A$81:$I$81</c:f>
              <c:numCache>
                <c:formatCode>General</c:formatCode>
                <c:ptCount val="9"/>
                <c:pt idx="0">
                  <c:v>374</c:v>
                </c:pt>
                <c:pt idx="1">
                  <c:v>337</c:v>
                </c:pt>
                <c:pt idx="2">
                  <c:v>306</c:v>
                </c:pt>
                <c:pt idx="3">
                  <c:v>332</c:v>
                </c:pt>
                <c:pt idx="4">
                  <c:v>343</c:v>
                </c:pt>
                <c:pt idx="5">
                  <c:v>281</c:v>
                </c:pt>
                <c:pt idx="6">
                  <c:v>88</c:v>
                </c:pt>
                <c:pt idx="7">
                  <c:v>118</c:v>
                </c:pt>
                <c:pt idx="8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D6-41BC-9559-68DEE42576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5413592"/>
        <c:axId val="665413952"/>
      </c:barChart>
      <c:catAx>
        <c:axId val="665413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5413952"/>
        <c:crossesAt val="0"/>
        <c:auto val="1"/>
        <c:lblAlgn val="ctr"/>
        <c:lblOffset val="100"/>
        <c:noMultiLvlLbl val="0"/>
      </c:catAx>
      <c:valAx>
        <c:axId val="665413952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5413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6144440"/>
        <c:axId val="666136880"/>
      </c:barChart>
      <c:catAx>
        <c:axId val="666144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6136880"/>
        <c:crosses val="autoZero"/>
        <c:auto val="1"/>
        <c:lblAlgn val="ctr"/>
        <c:lblOffset val="100"/>
        <c:noMultiLvlLbl val="0"/>
      </c:catAx>
      <c:valAx>
        <c:axId val="66613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6144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'Ark1'!$A$100:$F$100</c:f>
              <c:strCache>
                <c:ptCount val="6"/>
                <c:pt idx="0">
                  <c:v>1-3 dage</c:v>
                </c:pt>
                <c:pt idx="1">
                  <c:v>4-13 dage</c:v>
                </c:pt>
                <c:pt idx="2">
                  <c:v>14-31 dage</c:v>
                </c:pt>
                <c:pt idx="3">
                  <c:v>1-3 måneder</c:v>
                </c:pt>
                <c:pt idx="4">
                  <c:v>3-6 måneder</c:v>
                </c:pt>
                <c:pt idx="5">
                  <c:v>Mere end 6 måneder</c:v>
                </c:pt>
              </c:strCache>
            </c:strRef>
          </c:cat>
          <c:val>
            <c:numRef>
              <c:f>'Ark1'!$A$101:$F$101</c:f>
              <c:numCache>
                <c:formatCode>General</c:formatCode>
                <c:ptCount val="6"/>
                <c:pt idx="0">
                  <c:v>18060</c:v>
                </c:pt>
                <c:pt idx="1">
                  <c:v>13950</c:v>
                </c:pt>
                <c:pt idx="2">
                  <c:v>5860</c:v>
                </c:pt>
                <c:pt idx="3">
                  <c:v>5260</c:v>
                </c:pt>
                <c:pt idx="4">
                  <c:v>1745</c:v>
                </c:pt>
                <c:pt idx="5">
                  <c:v>865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68-4417-8D6B-2608878D02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8433880"/>
        <c:axId val="358435680"/>
      </c:barChart>
      <c:catAx>
        <c:axId val="358433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58435680"/>
        <c:crosses val="autoZero"/>
        <c:auto val="1"/>
        <c:lblAlgn val="ctr"/>
        <c:lblOffset val="100"/>
        <c:noMultiLvlLbl val="0"/>
      </c:catAx>
      <c:valAx>
        <c:axId val="35843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58433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6144440"/>
        <c:axId val="666136880"/>
      </c:barChart>
      <c:catAx>
        <c:axId val="666144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6136880"/>
        <c:crosses val="autoZero"/>
        <c:auto val="1"/>
        <c:lblAlgn val="ctr"/>
        <c:lblOffset val="100"/>
        <c:noMultiLvlLbl val="0"/>
      </c:catAx>
      <c:valAx>
        <c:axId val="66613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66144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'Ark1'!$A$116:$E$116</c:f>
              <c:strCache>
                <c:ptCount val="5"/>
                <c:pt idx="0">
                  <c:v>Fald - lodret/vandret</c:v>
                </c:pt>
                <c:pt idx="1">
                  <c:v>Fysisk overbelastning af kroppen</c:v>
                </c:pt>
                <c:pt idx="2">
                  <c:v>Psykisk chok</c:v>
                </c:pt>
                <c:pt idx="3">
                  <c:v>Kontakt med skarpe/spidse genstande</c:v>
                </c:pt>
                <c:pt idx="4">
                  <c:v>Klemt/mast</c:v>
                </c:pt>
              </c:strCache>
            </c:strRef>
          </c:cat>
          <c:val>
            <c:numRef>
              <c:f>'Ark1'!$A$117:$E$117</c:f>
              <c:numCache>
                <c:formatCode>General</c:formatCode>
                <c:ptCount val="5"/>
                <c:pt idx="0">
                  <c:v>14020</c:v>
                </c:pt>
                <c:pt idx="1">
                  <c:v>8335</c:v>
                </c:pt>
                <c:pt idx="2">
                  <c:v>2600</c:v>
                </c:pt>
                <c:pt idx="3">
                  <c:v>3645</c:v>
                </c:pt>
                <c:pt idx="4">
                  <c:v>2605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22-4D03-94E8-95B96B3B3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57378680"/>
        <c:axId val="957377600"/>
      </c:barChart>
      <c:catAx>
        <c:axId val="957378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57377600"/>
        <c:crosses val="autoZero"/>
        <c:auto val="1"/>
        <c:lblAlgn val="ctr"/>
        <c:lblOffset val="100"/>
        <c:noMultiLvlLbl val="0"/>
      </c:catAx>
      <c:valAx>
        <c:axId val="957377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57378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2DB0B-E161-440C-AA10-B5A65B40AB1C}" type="datetimeFigureOut">
              <a:rPr lang="da-DK" smtClean="0"/>
              <a:t>28-02-2025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03450-F119-4AC1-A714-AAD86A0EC79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452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Så er vi ligesom i gang – en stærk video om en meget alvorlig arbejdsulykke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Vi har alt for mange arbejdsulykker i Danmark, også selv om alle arbejdsulykker ikke ligeså alvorlige som den vi lige har set i filmen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Anne og jeg vil i vores oplæg give et hurtigt overblik over hvordan status er på arbejdsulykkesområdet, og hvad der politisk gøres for at forebygge antallet af arbejdsulykker og dødsulykker på arbejdet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Vi arbejder begge som arbejdsmiljøkonsulenter i FH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03450-F119-4AC1-A714-AAD86A0EC79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6200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843DB-C899-15BB-30A5-557F2BB13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61C21FF-6D63-062B-AC0F-8F21336AF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44EBE8A-789B-9681-7690-DC04C436AF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Stabilt Mønster – altid de tre brancher</a:t>
            </a:r>
          </a:p>
          <a:p>
            <a:r>
              <a:rPr lang="da-DK" dirty="0"/>
              <a:t>I 2022 – 41% af alle dødsulykker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874BD1D-305D-5E02-D3B0-6D0B5F519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8D3A1-681B-4914-A50C-8ADD1D75737D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0575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9A69C-B931-7AC8-4908-4A4AE7873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FB2A7ED-84E6-3C74-01E0-1D24570A1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77EAC1F-7990-64E3-AFDD-6170FE33F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Mange tror at dødsulykker rammer udlændinge – sociale dumping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10% og 18%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Det gøre de også - Flemløse som eksempel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Men er langt fra kun udlændinge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1CAE130-BBC1-27DC-4A15-3F23EECA5B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8D3A1-681B-4914-A50C-8ADD1D75737D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983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21400-7B34-02C3-F052-AF9C7AA5F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78566E2-E756-4C4A-3701-B7D501E400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58D4E40-C32F-48B2-F30D-78D50998E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EC1F78B-3285-B113-9B3D-466C0B091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8D3A1-681B-4914-A50C-8ADD1D75737D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351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Def: En arbejdsulykke er en pludselig hændelse i forbindelse med arbejdet, som fører til at en person kommer fysisk eller psykisk til skade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En arbejdsulykke skal anmeldes når den forventes at føre til uarbejdsdygtighed i en dag eller mere udover tilskadekomstdagen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Vi ligger desværre på et stabilt højt niveau på årligt mere end 45.000 arbejdsulykker - 48.000 i 2024 og 49.000 i 2023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8D3A1-681B-4914-A50C-8ADD1D75737D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8607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DB322-B0F0-6A7F-5EF9-385EF81A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21535FB-6662-A248-3B63-F291528C8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F34950D-2036-AE55-D6D2-25D9A9357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DØGN: fald, fysisk overbelastning og vold/psykisk chok </a:t>
            </a:r>
          </a:p>
          <a:p>
            <a:r>
              <a:rPr lang="da-DK" dirty="0"/>
              <a:t>Byggeri: fald, ramt af genstand og fysisk overbelastning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Industri: fald, ramt af genstand og fysisk overbelastning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C8A6DE8-F297-F933-CD4D-1F6FD000E4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8D3A1-681B-4914-A50C-8ADD1D75737D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5049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DBEDD-578C-D6D4-DAAA-096BD9D9D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AC7F963-5089-E70B-4A06-B4A423B698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EFC4417-B02C-F427-5330-994557DAF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 gennemsnit sker der 159 arbejdsulykker per 10.000 beskæftigede</a:t>
            </a:r>
          </a:p>
          <a:p>
            <a:r>
              <a:rPr lang="da-DK" dirty="0"/>
              <a:t>Nogle brancher er klart mere farlige end andre</a:t>
            </a:r>
          </a:p>
          <a:p>
            <a:r>
              <a:rPr lang="da-DK" dirty="0"/>
              <a:t>Vand, Kloak og affald, 501. Risikoen er mere end 3 gange så stor som generelt på arbejdsmarkedet</a:t>
            </a:r>
          </a:p>
          <a:p>
            <a:r>
              <a:rPr lang="da-DK" dirty="0"/>
              <a:t>Ellers er det i Byggeriet at risikoen er størst, med en mere end dobbelt så stor risiko som generelt på arbejdsmarkedet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2BCE5AD-FC70-841A-1A24-4AEE071AAB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8D3A1-681B-4914-A50C-8ADD1D75737D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3577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6CF1E-0A11-2153-0B99-2D8426363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51D6DEE-9F0B-9E33-5D2E-DEC55837C1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6A0FFD5-53A6-C48E-4653-DDF9D6245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Heldigvis medfører langt de færreste arbejdsulykke kun op til 3 dages fravær. Knap 40%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Men 16% arbejdsulykkerne medfører et sygefravær på mere end 1 måned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95D64C2-BE33-1CAA-33F8-738513879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8D3A1-681B-4914-A50C-8ADD1D75737D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2611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D57B7-55EE-A28F-7EEE-6EC916397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3ABB0BB-D125-F0AF-CCA9-0AD9B7CF2D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DE22BF8-B559-0787-87D2-32D8AD063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0F22248-11D4-0ABC-28D9-B84A513410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8D3A1-681B-4914-A50C-8ADD1D75737D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1950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F8F02-7703-8B1C-C158-3107404A0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04936FF-9915-79CE-9DC7-E4240F77C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668772DD-A960-6223-47D8-55392E7E5E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9E3BC93-8213-00D4-5374-5A6C44BB3F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8D3A1-681B-4914-A50C-8ADD1D75737D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1541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AC569-FF2F-87B0-CD0C-8FC585DBB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08051B0-9ADB-300C-FE26-8FB227517B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5085DE9-9A01-150B-6F11-A1C4B572CF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Hvert år sker der desværre op mod 30 arbejdsrelaterede dødsulykker på det danske arbejdsmarked</a:t>
            </a:r>
          </a:p>
          <a:p>
            <a:endParaRPr lang="da-DK" dirty="0"/>
          </a:p>
          <a:p>
            <a:r>
              <a:rPr lang="da-DK" dirty="0"/>
              <a:t>Niveauet ligger nogenlunde stabilt omkring 30-35 dødsulykker, men vi oplevede 43 dødsulykker i 2023 – største niveau i 14 år.</a:t>
            </a:r>
          </a:p>
          <a:p>
            <a:endParaRPr lang="da-DK" dirty="0"/>
          </a:p>
          <a:p>
            <a:r>
              <a:rPr lang="da-DK" dirty="0"/>
              <a:t>Over tid er der blevet færre dødsulykker: </a:t>
            </a:r>
          </a:p>
          <a:p>
            <a:endParaRPr lang="da-DK" dirty="0"/>
          </a:p>
          <a:p>
            <a:r>
              <a:rPr lang="da-DK" dirty="0"/>
              <a:t>80’erne og 90’erne – 70-90 årligt</a:t>
            </a:r>
          </a:p>
          <a:p>
            <a:r>
              <a:rPr lang="da-DK" dirty="0"/>
              <a:t>00’erne – 50-60 årligt</a:t>
            </a:r>
          </a:p>
          <a:p>
            <a:r>
              <a:rPr lang="da-DK" dirty="0"/>
              <a:t>10’erne og 20’erne – 30-40 årligt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13C3A6E-BD72-3CAD-3E8C-81AE7581FB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8D3A1-681B-4914-A50C-8ADD1D75737D}" type="slidenum">
              <a:rPr lang="da-DK" smtClean="0"/>
              <a:pPr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2202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Tal og statistikker handler om rigtige mennesker og tragiske hændelser</a:t>
            </a:r>
          </a:p>
          <a:p>
            <a:r>
              <a:rPr lang="da-DK" dirty="0"/>
              <a:t>Hver dødsulykke er en tragisk hændelse som burde og kunne være undgået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03450-F119-4AC1-A714-AAD86A0EC79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0934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3EA09-A77D-9E89-4725-F793A621F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B57E366-B4C6-968F-16F2-ED774DE5BA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2856B4D-BB5E-ECBC-8608-1E6E067B5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29A0-A4AD-4F3A-820D-9E709BB3F783}" type="datetimeFigureOut">
              <a:rPr lang="da-DK" smtClean="0"/>
              <a:t>28-02-2025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4BBEB65-87A4-88E4-EC10-6D997D509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F922F63-B8F1-C9EA-51A6-8A219AC5E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203E-0595-4B89-BB50-D27A557407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680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1E4961-111A-C0D4-BE38-7D0D4BFC3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B619DA0-6536-1819-F88D-A0C4442D0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A791AC3-1131-3D3E-8679-148A5284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29A0-A4AD-4F3A-820D-9E709BB3F783}" type="datetimeFigureOut">
              <a:rPr lang="da-DK" smtClean="0"/>
              <a:t>28-02-2025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E7EB57F-3BA7-CCD4-2682-9B739130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E899A8A-394D-057A-9FE0-B6F07EBA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203E-0595-4B89-BB50-D27A557407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3385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8D96D1C-098B-CC3A-08DA-41FC13DDC8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BF95BCD-D8E0-D924-13D1-A22C39F48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55F1B7C-7445-1897-B795-626B2A8E0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29A0-A4AD-4F3A-820D-9E709BB3F783}" type="datetimeFigureOut">
              <a:rPr lang="da-DK" smtClean="0"/>
              <a:t>28-02-2025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0DDB275-3404-C198-7C19-E7C9D088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5F96144-8DA3-269B-F0B2-768E8FC8B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203E-0595-4B89-BB50-D27A557407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0671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 bwMode="auto">
          <a:xfrm>
            <a:off x="-811" y="0"/>
            <a:ext cx="12192000" cy="5143991"/>
          </a:xfrm>
          <a:prstGeom prst="rect">
            <a:avLst/>
          </a:prstGeom>
          <a:solidFill>
            <a:srgbClr val="B7191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5" tIns="41467" rIns="82935" bIns="41467" numCol="1" rtlCol="0" anchor="t" anchorCtr="0" compatLnSpc="1">
            <a:prstTxWarp prst="textNoShape">
              <a:avLst/>
            </a:prstTxWarp>
          </a:bodyPr>
          <a:lstStyle/>
          <a:p>
            <a:pPr defTabSz="945959"/>
            <a:endParaRPr lang="da-DK" sz="1904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1552144" y="0"/>
            <a:ext cx="9746468" cy="432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429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sz="3429" dirty="0" err="1">
                <a:solidFill>
                  <a:schemeClr val="bg1"/>
                </a:solidFill>
              </a:rPr>
              <a:t>Xx</a:t>
            </a:r>
            <a:r>
              <a:rPr lang="da-DK" sz="3429" dirty="0">
                <a:solidFill>
                  <a:schemeClr val="bg1"/>
                </a:solidFill>
              </a:rPr>
              <a:t> møde</a:t>
            </a:r>
            <a:br>
              <a:rPr lang="da-DK" sz="3429" dirty="0">
                <a:solidFill>
                  <a:schemeClr val="bg1"/>
                </a:solidFill>
              </a:rPr>
            </a:br>
            <a:r>
              <a:rPr lang="da-DK" sz="3429" dirty="0" err="1">
                <a:solidFill>
                  <a:schemeClr val="bg1"/>
                </a:solidFill>
              </a:rPr>
              <a:t>xxdag</a:t>
            </a:r>
            <a:r>
              <a:rPr lang="da-DK" sz="3429" dirty="0">
                <a:solidFill>
                  <a:schemeClr val="bg1"/>
                </a:solidFill>
              </a:rPr>
              <a:t> 6. september 2020</a:t>
            </a:r>
            <a:endParaRPr lang="da-DK" dirty="0"/>
          </a:p>
        </p:txBody>
      </p:sp>
      <p:sp>
        <p:nvSpPr>
          <p:cNvPr id="4" name="Rektangel 3"/>
          <p:cNvSpPr/>
          <p:nvPr userDrawn="1"/>
        </p:nvSpPr>
        <p:spPr bwMode="auto">
          <a:xfrm>
            <a:off x="-811" y="5136257"/>
            <a:ext cx="12220954" cy="17146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105" tIns="43552" rIns="87105" bIns="4355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35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Pladsholder til dato 1">
            <a:extLst>
              <a:ext uri="{FF2B5EF4-FFF2-40B4-BE49-F238E27FC236}">
                <a16:creationId xmlns:a16="http://schemas.microsoft.com/office/drawing/2014/main" id="{681DFDE0-FD01-41A6-973A-98DB93186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25636" y="6492039"/>
            <a:ext cx="2741990" cy="36596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1" name="Pladsholder til slidenummer 2">
            <a:extLst>
              <a:ext uri="{FF2B5EF4-FFF2-40B4-BE49-F238E27FC236}">
                <a16:creationId xmlns:a16="http://schemas.microsoft.com/office/drawing/2014/main" id="{823FB7C2-5521-443E-96DC-94A58A46E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2006" y="6492039"/>
            <a:ext cx="2741990" cy="3659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AD0AC-175B-4631-BD38-7F805346F4F9}" type="slidenum">
              <a:rPr lang="da-DK" smtClean="0"/>
              <a:t>‹nr.›</a:t>
            </a:fld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BEA3B6FC-C0A3-4E67-BC3E-0E23AE0D7C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35" y="5682020"/>
            <a:ext cx="4002478" cy="63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03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Rød søj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 bwMode="auto">
          <a:xfrm>
            <a:off x="9753546" y="0"/>
            <a:ext cx="2438454" cy="6858654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35" tIns="41467" rIns="82935" bIns="4146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4595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a-DK" sz="190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Pladsholder til tekst 7"/>
          <p:cNvSpPr>
            <a:spLocks noGrp="1"/>
          </p:cNvSpPr>
          <p:nvPr>
            <p:ph type="body" sz="quarter" idx="10" hasCustomPrompt="1"/>
          </p:nvPr>
        </p:nvSpPr>
        <p:spPr>
          <a:xfrm>
            <a:off x="812818" y="2283601"/>
            <a:ext cx="8778687" cy="39840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kern="0" dirty="0"/>
              <a:t>Punkter, underpunkter og mere tekst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812818" y="514399"/>
            <a:ext cx="8768519" cy="1200265"/>
          </a:xfrm>
        </p:spPr>
        <p:txBody>
          <a:bodyPr/>
          <a:lstStyle>
            <a:lvl1pPr>
              <a:defRPr sz="2286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90DA26D-C4E9-419D-8E39-8152C86DC6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67" y="6118908"/>
            <a:ext cx="609613" cy="301304"/>
          </a:xfrm>
          <a:prstGeom prst="rect">
            <a:avLst/>
          </a:prstGeom>
          <a:ln>
            <a:noFill/>
          </a:ln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5224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C95AF-C7FC-8CF8-6F8D-833480505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A81D3FB-8161-9D3C-23EA-E06CF517B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8411482-5BDC-5CAA-BD23-292F9EA68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29A0-A4AD-4F3A-820D-9E709BB3F783}" type="datetimeFigureOut">
              <a:rPr lang="da-DK" smtClean="0"/>
              <a:t>28-02-2025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B3AD27D-F8FB-7E1C-9A00-4B8365099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47F16DF-4D7C-63F7-5EA0-56BA72D6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203E-0595-4B89-BB50-D27A557407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453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8DB6B6-17AA-6C2C-C06E-B4153664A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CFBB46F-D3CD-84EE-86AA-E25AB5B43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1207719-AD72-93B7-FAD7-9E776BE18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29A0-A4AD-4F3A-820D-9E709BB3F783}" type="datetimeFigureOut">
              <a:rPr lang="da-DK" smtClean="0"/>
              <a:t>28-02-2025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476B389-BBB4-5696-E7EE-204D4A7F5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92C8E7-7EB5-F687-F6EF-FA7CC993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203E-0595-4B89-BB50-D27A557407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8453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9972FA-8BFA-BD1A-0E29-BD66808E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A82C36-6BEE-BD3B-C501-2B59E46FC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80AB3C1-E013-D75C-1D2D-A5028B22D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14B1AD5-A446-944D-8F21-9922D2CA7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29A0-A4AD-4F3A-820D-9E709BB3F783}" type="datetimeFigureOut">
              <a:rPr lang="da-DK" smtClean="0"/>
              <a:t>28-02-2025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5A53E26-754D-452F-8D2C-3351DDF40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B4B3BB7-4CDF-1F2D-ADCF-814653356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203E-0595-4B89-BB50-D27A557407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8568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1AD1AA-4E9B-B189-E18A-BEF9F2177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90FFAFA-2C1A-E510-E49C-0ED4DEDC3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D6707A1-F6AB-1DAD-F7D0-937277D80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393541C-668C-66A9-DE55-E0D76B627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440F020-C164-DAC5-AA46-699D38D38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AA444C4-0649-AA2B-E8BD-AC0A5A261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29A0-A4AD-4F3A-820D-9E709BB3F783}" type="datetimeFigureOut">
              <a:rPr lang="da-DK" smtClean="0"/>
              <a:t>28-02-2025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B85F176-0948-D96E-8788-AE5FC45F2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9A5B48E-6DD9-06CB-312F-38FD87A3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203E-0595-4B89-BB50-D27A557407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8311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4C08AB-936A-D477-71C2-7900967D3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E849E78-5B67-7F23-5F73-5FF4289C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29A0-A4AD-4F3A-820D-9E709BB3F783}" type="datetimeFigureOut">
              <a:rPr lang="da-DK" smtClean="0"/>
              <a:t>28-02-2025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65A3D0A-9CB6-BD37-17E3-856A478F2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2927123-2043-B75D-0D04-EF0F60578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203E-0595-4B89-BB50-D27A557407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731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B9D77EC-C34C-B39C-4639-F51F3069D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29A0-A4AD-4F3A-820D-9E709BB3F783}" type="datetimeFigureOut">
              <a:rPr lang="da-DK" smtClean="0"/>
              <a:t>28-02-2025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4AC44B5-8B92-0FFB-713B-CC41AD26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E35487D-CC16-5443-ED11-4F9A0B9AD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203E-0595-4B89-BB50-D27A557407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444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7DB9ED-11AA-479F-5A9C-F12ADE77A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6202ECD-802B-37E5-B19C-6163FE043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F84C52F-3B37-C12A-1A02-C6E98A6E2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8F2194-AB8F-9C97-26A7-5E25291BD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29A0-A4AD-4F3A-820D-9E709BB3F783}" type="datetimeFigureOut">
              <a:rPr lang="da-DK" smtClean="0"/>
              <a:t>28-02-2025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D4B2C80-A9E0-16A2-C0C9-F23BF43EA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0AF8724-C607-27C3-2FE9-75533CE80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203E-0595-4B89-BB50-D27A557407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073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20973-4244-9C3C-1CB8-A01ADC0B2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E0037E6-9767-ED4E-19AE-2E2150A15D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D2E397D-E1B4-E6DF-13F3-295D414BE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ECF82EA-6E52-46A1-CF7A-AC35BF6D1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129A0-A4AD-4F3A-820D-9E709BB3F783}" type="datetimeFigureOut">
              <a:rPr lang="da-DK" smtClean="0"/>
              <a:t>28-02-2025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A97345C-2CF2-F8DC-5E25-3B41BC68A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40BD4D7-2C10-3AEB-8BC9-2F5286DA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203E-0595-4B89-BB50-D27A557407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377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73FFC39-9635-F9F2-965B-A167D0B4D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F4C480D-FF4B-7526-0BC0-AFC577AEE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D2E06E7-9241-D14E-5F2E-F2349E9390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0129A0-A4AD-4F3A-820D-9E709BB3F783}" type="datetimeFigureOut">
              <a:rPr lang="da-DK" smtClean="0"/>
              <a:t>28-02-2025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10B2340-2AB1-51D4-CCCA-E53895EBF6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D775A3A-43DD-2F64-7852-6D708E7B5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77203E-0595-4B89-BB50-D27A557407F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390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3278" y="1437335"/>
            <a:ext cx="8224187" cy="2537984"/>
          </a:xfrm>
        </p:spPr>
        <p:txBody>
          <a:bodyPr/>
          <a:lstStyle/>
          <a:p>
            <a:r>
              <a:rPr lang="da-DK" dirty="0"/>
              <a:t>Faglig Update #2 – Arbejdsulykker</a:t>
            </a:r>
            <a:br>
              <a:rPr lang="da-DK" dirty="0"/>
            </a:br>
            <a:br>
              <a:rPr lang="da-DK" dirty="0"/>
            </a:br>
            <a:r>
              <a:rPr lang="da-DK" dirty="0"/>
              <a:t>Når det er dødsensfarligt at passe sit arbejde</a:t>
            </a:r>
            <a:endParaRPr lang="da-DK" sz="1524" dirty="0"/>
          </a:p>
        </p:txBody>
      </p:sp>
      <p:pic>
        <p:nvPicPr>
          <p:cNvPr id="1028" name="Picture 4" descr="Dødningehoved (symbol) - Wikipedia, den frie encyklopædi">
            <a:extLst>
              <a:ext uri="{FF2B5EF4-FFF2-40B4-BE49-F238E27FC236}">
                <a16:creationId xmlns:a16="http://schemas.microsoft.com/office/drawing/2014/main" id="{B8C5EE2E-6568-C8FF-FFA2-F5D6BABC1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310" y="471881"/>
            <a:ext cx="21812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369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0BE1C676-1DB5-5A75-593E-2946FDDBDB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8FD5662-22E1-289C-B8C7-F9D444351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 Eksempler fra det virkelige liv</a:t>
            </a:r>
          </a:p>
        </p:txBody>
      </p:sp>
      <p:pic>
        <p:nvPicPr>
          <p:cNvPr id="5" name="Billede 4" descr="Et billede, der indeholder bygning, køretøj, vej/gade, lager&#10;&#10;Indhold genereret af kunstig intelligens kan være forkert.">
            <a:extLst>
              <a:ext uri="{FF2B5EF4-FFF2-40B4-BE49-F238E27FC236}">
                <a16:creationId xmlns:a16="http://schemas.microsoft.com/office/drawing/2014/main" id="{A98618C8-24C0-EC9C-9703-207AF997D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8" y="2387062"/>
            <a:ext cx="2088682" cy="3133023"/>
          </a:xfrm>
          <a:prstGeom prst="rect">
            <a:avLst/>
          </a:prstGeom>
        </p:spPr>
      </p:pic>
      <p:pic>
        <p:nvPicPr>
          <p:cNvPr id="6" name="Billede 5" descr="Et billede, der indeholder køretøj, Landkøretøj, hjul, vej/gade&#10;&#10;Indhold genereret af kunstig intelligens kan være forkert.">
            <a:extLst>
              <a:ext uri="{FF2B5EF4-FFF2-40B4-BE49-F238E27FC236}">
                <a16:creationId xmlns:a16="http://schemas.microsoft.com/office/drawing/2014/main" id="{A85C80F4-FEB4-9901-5425-1CC8D8F66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90" y="1423290"/>
            <a:ext cx="3373710" cy="5060565"/>
          </a:xfrm>
          <a:prstGeom prst="rect">
            <a:avLst/>
          </a:prstGeom>
        </p:spPr>
      </p:pic>
      <p:pic>
        <p:nvPicPr>
          <p:cNvPr id="7" name="Billede 6" descr="Et billede, der indeholder våben, kniv, jord, værktøj&#10;&#10;Indhold genereret af kunstig intelligens kan være forkert.">
            <a:extLst>
              <a:ext uri="{FF2B5EF4-FFF2-40B4-BE49-F238E27FC236}">
                <a16:creationId xmlns:a16="http://schemas.microsoft.com/office/drawing/2014/main" id="{D03E4B1B-907C-137E-7E0E-9884051AC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93" y="816897"/>
            <a:ext cx="3373710" cy="506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75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D00EB-7965-7055-F61C-8FDD011A4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3DF665E-8137-9C3C-27DD-3AF8B8A07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720" y="410856"/>
            <a:ext cx="7398982" cy="617866"/>
          </a:xfrm>
        </p:spPr>
        <p:txBody>
          <a:bodyPr/>
          <a:lstStyle/>
          <a:p>
            <a:r>
              <a:rPr lang="da-DK" dirty="0"/>
              <a:t>Tre dominerende brancher</a:t>
            </a:r>
          </a:p>
        </p:txBody>
      </p:sp>
      <p:pic>
        <p:nvPicPr>
          <p:cNvPr id="5" name="Billede 4" descr="Et billede, der indeholder køretøj, Landkøretøj, udendørs, sky&#10;&#10;Indhold genereret af kunstig intelligens kan være forkert.">
            <a:extLst>
              <a:ext uri="{FF2B5EF4-FFF2-40B4-BE49-F238E27FC236}">
                <a16:creationId xmlns:a16="http://schemas.microsoft.com/office/drawing/2014/main" id="{FF582C5A-BF14-6CFC-058B-3A5519A3E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48" y="1323633"/>
            <a:ext cx="3842164" cy="2350008"/>
          </a:xfrm>
          <a:prstGeom prst="rect">
            <a:avLst/>
          </a:prstGeom>
        </p:spPr>
      </p:pic>
      <p:pic>
        <p:nvPicPr>
          <p:cNvPr id="9" name="Billede 8" descr="Et billede, der indeholder sky, udendørs, byggearbejde, kran&#10;&#10;Indhold genereret af kunstig intelligens kan være forkert.">
            <a:extLst>
              <a:ext uri="{FF2B5EF4-FFF2-40B4-BE49-F238E27FC236}">
                <a16:creationId xmlns:a16="http://schemas.microsoft.com/office/drawing/2014/main" id="{6356D98E-0EA1-F6CA-DD41-607F5D16E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77" y="4068146"/>
            <a:ext cx="3780074" cy="2509934"/>
          </a:xfrm>
          <a:prstGeom prst="rect">
            <a:avLst/>
          </a:prstGeom>
        </p:spPr>
      </p:pic>
      <p:pic>
        <p:nvPicPr>
          <p:cNvPr id="11" name="Billede 10" descr="Et billede, der indeholder udendørs, træ, hjul, køretøj&#10;&#10;Indhold genereret af kunstig intelligens kan være forkert.">
            <a:extLst>
              <a:ext uri="{FF2B5EF4-FFF2-40B4-BE49-F238E27FC236}">
                <a16:creationId xmlns:a16="http://schemas.microsoft.com/office/drawing/2014/main" id="{A96DC69C-EB77-D586-FB57-2F5C62417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69" y="1425485"/>
            <a:ext cx="3780075" cy="25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02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F0AF3-760F-05B2-D401-805826C2D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6A138F8-9A6A-2380-87BA-6C3FF2977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720" y="410856"/>
            <a:ext cx="7398982" cy="617866"/>
          </a:xfrm>
        </p:spPr>
        <p:txBody>
          <a:bodyPr/>
          <a:lstStyle/>
          <a:p>
            <a:r>
              <a:rPr lang="da-DK" dirty="0"/>
              <a:t>Dødsulykker fordelt på statsborgerskab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C8C0A88D-D1FF-6CAB-D32B-006DF4B02A38}"/>
              </a:ext>
            </a:extLst>
          </p:cNvPr>
          <p:cNvSpPr txBox="1"/>
          <p:nvPr/>
        </p:nvSpPr>
        <p:spPr>
          <a:xfrm>
            <a:off x="585755" y="942268"/>
            <a:ext cx="6426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Dansk statsborgerskab 80 %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Men overrepræsentation af udenlandske</a:t>
            </a:r>
            <a:br>
              <a:rPr lang="da-DK" dirty="0"/>
            </a:br>
            <a:r>
              <a:rPr lang="da-DK" dirty="0"/>
              <a:t>statsborgere</a:t>
            </a:r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Særligt litauere og polakker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Særlig udfordring inden for Byggeri – ca. 40 % af dødsulykkerne rammer udlændinge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</p:txBody>
      </p:sp>
      <p:pic>
        <p:nvPicPr>
          <p:cNvPr id="4098" name="Picture 2" descr="Stock foto af verdenskort, europa, kort">
            <a:extLst>
              <a:ext uri="{FF2B5EF4-FFF2-40B4-BE49-F238E27FC236}">
                <a16:creationId xmlns:a16="http://schemas.microsoft.com/office/drawing/2014/main" id="{54B2223F-7580-9A12-D131-BD037FAAF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55" y="1373955"/>
            <a:ext cx="38100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715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04295-9441-7E87-86A7-17AEF69FA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7532CDF-19E8-BDBB-7EF6-C45758126885}"/>
              </a:ext>
            </a:extLst>
          </p:cNvPr>
          <p:cNvGraphicFramePr>
            <a:graphicFrameLocks/>
          </p:cNvGraphicFramePr>
          <p:nvPr/>
        </p:nvGraphicFramePr>
        <p:xfrm>
          <a:off x="702879" y="2807885"/>
          <a:ext cx="6766413" cy="4512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BE6BA058-52F9-81D0-8401-D0887337D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400" b="1" dirty="0"/>
              <a:t>Arbejdsulykker der skyldes vold eller trusler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E278802-C7B2-A72F-4983-8BC1371B9EF7}"/>
              </a:ext>
            </a:extLst>
          </p:cNvPr>
          <p:cNvSpPr txBox="1"/>
          <p:nvPr/>
        </p:nvSpPr>
        <p:spPr>
          <a:xfrm>
            <a:off x="978408" y="1874520"/>
            <a:ext cx="7754112" cy="4378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700"/>
              </a:spcBef>
            </a:pPr>
            <a:r>
              <a:rPr lang="da-DK" b="1" kern="1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da-DK" sz="1800" b="1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 eller trusler fra borgere: klienter, patienter, kunder, pårørende, brugere, elever, passagerer og indsatte </a:t>
            </a:r>
          </a:p>
          <a:p>
            <a:pPr>
              <a:lnSpc>
                <a:spcPct val="150000"/>
              </a:lnSpc>
              <a:spcBef>
                <a:spcPts val="700"/>
              </a:spcBef>
            </a:pPr>
            <a:endParaRPr lang="da-DK" sz="1800" kern="1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700"/>
              </a:spcBef>
            </a:pPr>
            <a:r>
              <a:rPr lang="da-DK" sz="1800" b="1" kern="1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Eksempler på fysisk vold:</a:t>
            </a:r>
            <a:r>
              <a:rPr lang="da-DK" sz="1800" kern="1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1800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overfald, kvælningsforsøg, knivstik, spark, slag, skub, benspænd, kast med genstande, fastholdelse, bid, niv, krads og spyt.</a:t>
            </a:r>
          </a:p>
          <a:p>
            <a:pPr>
              <a:lnSpc>
                <a:spcPct val="150000"/>
              </a:lnSpc>
              <a:spcBef>
                <a:spcPts val="700"/>
              </a:spcBef>
            </a:pPr>
            <a:r>
              <a:rPr lang="da-DK" sz="1800" b="1" kern="1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Eksempler på psykisk vold:</a:t>
            </a:r>
            <a:r>
              <a:rPr lang="da-DK" sz="1800" kern="1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1800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trusler, ydmygelser, mistænkeliggørelse, diskriminerende udsagn, røveri. Psykisk vold kan også udøves via sms, e-mail, sociale medier og hjemmesider.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7990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6D149E9C-2F2E-32CF-97E1-867CDAC2C0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lnSpc>
                <a:spcPts val="1400"/>
              </a:lnSpc>
              <a:spcBef>
                <a:spcPts val="700"/>
              </a:spcBef>
              <a:buNone/>
            </a:pPr>
            <a:r>
              <a:rPr lang="da-DK" sz="1800" b="1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 6:</a:t>
            </a:r>
          </a:p>
          <a:p>
            <a:pPr marL="0" indent="0">
              <a:lnSpc>
                <a:spcPts val="1400"/>
              </a:lnSpc>
              <a:spcBef>
                <a:spcPts val="700"/>
              </a:spcBef>
              <a:buNone/>
            </a:pPr>
            <a:endParaRPr lang="da-DK" sz="1800" kern="1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Bef>
                <a:spcPts val="700"/>
              </a:spcBef>
              <a:buFont typeface="+mj-lt"/>
              <a:buAutoNum type="arabicPeriod"/>
            </a:pPr>
            <a:r>
              <a:rPr lang="da-DK" sz="1800" kern="10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Døgninstitutioner og hjemmepleje – specialpædagoger og social- og sundhedsarbejdere</a:t>
            </a:r>
          </a:p>
          <a:p>
            <a:pPr marL="342900" lvl="0" indent="-342900">
              <a:lnSpc>
                <a:spcPts val="1400"/>
              </a:lnSpc>
              <a:spcBef>
                <a:spcPts val="700"/>
              </a:spcBef>
              <a:buFont typeface="+mj-lt"/>
              <a:buAutoNum type="arabicPeriod"/>
            </a:pPr>
            <a:endParaRPr lang="da-DK" sz="1800" kern="1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Bef>
                <a:spcPts val="700"/>
              </a:spcBef>
              <a:buFont typeface="+mj-lt"/>
              <a:buAutoNum type="arabicPeriod"/>
            </a:pPr>
            <a:r>
              <a:rPr lang="da-DK" sz="1800" kern="100" dirty="0">
                <a:solidFill>
                  <a:srgbClr val="00B05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Daginstitutioner – pædagoger </a:t>
            </a:r>
          </a:p>
          <a:p>
            <a:pPr marL="342900" lvl="0" indent="-342900">
              <a:lnSpc>
                <a:spcPts val="1400"/>
              </a:lnSpc>
              <a:spcBef>
                <a:spcPts val="700"/>
              </a:spcBef>
              <a:buFont typeface="+mj-lt"/>
              <a:buAutoNum type="arabicPeriod"/>
            </a:pPr>
            <a:endParaRPr lang="da-DK" sz="1800" kern="100" dirty="0">
              <a:solidFill>
                <a:srgbClr val="0070C0"/>
              </a:solidFill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Bef>
                <a:spcPts val="700"/>
              </a:spcBef>
              <a:buFont typeface="+mj-lt"/>
              <a:buAutoNum type="arabicPeriod"/>
            </a:pPr>
            <a:r>
              <a:rPr lang="da-DK" sz="1800" kern="1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Undervisning – lærere og specialundervisere</a:t>
            </a:r>
          </a:p>
          <a:p>
            <a:pPr marL="342900" lvl="0" indent="-342900">
              <a:lnSpc>
                <a:spcPts val="1400"/>
              </a:lnSpc>
              <a:spcBef>
                <a:spcPts val="700"/>
              </a:spcBef>
              <a:buFont typeface="+mj-lt"/>
              <a:buAutoNum type="arabicPeriod"/>
            </a:pPr>
            <a:endParaRPr lang="da-DK" sz="1800" kern="10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Bef>
                <a:spcPts val="700"/>
              </a:spcBef>
              <a:buFont typeface="+mj-lt"/>
              <a:buAutoNum type="arabicPeriod"/>
            </a:pPr>
            <a:r>
              <a:rPr lang="da-DK" sz="1800" kern="10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Hospitaler – portører, sygeplejersker med flere</a:t>
            </a:r>
          </a:p>
          <a:p>
            <a:pPr marL="342900" lvl="0" indent="-342900">
              <a:lnSpc>
                <a:spcPts val="1400"/>
              </a:lnSpc>
              <a:spcBef>
                <a:spcPts val="700"/>
              </a:spcBef>
              <a:buFont typeface="+mj-lt"/>
              <a:buAutoNum type="arabicPeriod"/>
            </a:pPr>
            <a:endParaRPr lang="da-DK" sz="1800" kern="100" dirty="0">
              <a:solidFill>
                <a:srgbClr val="FF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Bef>
                <a:spcPts val="700"/>
              </a:spcBef>
              <a:buFont typeface="+mj-lt"/>
              <a:buAutoNum type="arabicPeriod"/>
            </a:pPr>
            <a:r>
              <a:rPr lang="da-DK" sz="1800" kern="1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Politi, beredskab og fængsler – politi og fængselsbetjente</a:t>
            </a:r>
          </a:p>
          <a:p>
            <a:pPr marL="342900" lvl="0" indent="-342900">
              <a:lnSpc>
                <a:spcPts val="1400"/>
              </a:lnSpc>
              <a:spcBef>
                <a:spcPts val="700"/>
              </a:spcBef>
              <a:buFont typeface="+mj-lt"/>
              <a:buAutoNum type="arabicPeriod"/>
            </a:pPr>
            <a:endParaRPr lang="da-DK" sz="1800" kern="1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400"/>
              </a:lnSpc>
              <a:spcBef>
                <a:spcPts val="700"/>
              </a:spcBef>
              <a:buFont typeface="+mj-lt"/>
              <a:buAutoNum type="arabicPeriod"/>
            </a:pPr>
            <a:r>
              <a:rPr lang="da-DK" sz="1800" kern="1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 af passagerer – passagerservicemedarbejdere </a:t>
            </a:r>
          </a:p>
          <a:p>
            <a:pPr marL="0" indent="0">
              <a:lnSpc>
                <a:spcPts val="1400"/>
              </a:lnSpc>
              <a:spcBef>
                <a:spcPts val="700"/>
              </a:spcBef>
              <a:buNone/>
            </a:pPr>
            <a:endParaRPr lang="da-DK" sz="1800" kern="1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3257AAB-5156-2510-CABC-EB0ED4BAF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b="1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Hvem bliver udsat for fysisk vold på arbejdet?</a:t>
            </a:r>
            <a:br>
              <a:rPr lang="da-DK" sz="1800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3024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2E8E3F9-DA0F-049F-AB96-CD620153E9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853EBC8-EBCE-35D0-994D-63A39DF1E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b="1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 stigning i arbejdsulykker som følge af vold/psykisk overbelastning</a:t>
            </a:r>
            <a:br>
              <a:rPr lang="da-DK" sz="1800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B3E1568F-99C6-94C2-5F2F-34A73213E36C}"/>
              </a:ext>
            </a:extLst>
          </p:cNvPr>
          <p:cNvGraphicFramePr>
            <a:graphicFrameLocks noGrp="1"/>
          </p:cNvGraphicFramePr>
          <p:nvPr/>
        </p:nvGraphicFramePr>
        <p:xfrm>
          <a:off x="895149" y="2406317"/>
          <a:ext cx="8422106" cy="3561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9900">
                  <a:extLst>
                    <a:ext uri="{9D8B030D-6E8A-4147-A177-3AD203B41FA5}">
                      <a16:colId xmlns:a16="http://schemas.microsoft.com/office/drawing/2014/main" val="3480481585"/>
                    </a:ext>
                  </a:extLst>
                </a:gridCol>
                <a:gridCol w="1593797">
                  <a:extLst>
                    <a:ext uri="{9D8B030D-6E8A-4147-A177-3AD203B41FA5}">
                      <a16:colId xmlns:a16="http://schemas.microsoft.com/office/drawing/2014/main" val="640739673"/>
                    </a:ext>
                  </a:extLst>
                </a:gridCol>
                <a:gridCol w="1694394">
                  <a:extLst>
                    <a:ext uri="{9D8B030D-6E8A-4147-A177-3AD203B41FA5}">
                      <a16:colId xmlns:a16="http://schemas.microsoft.com/office/drawing/2014/main" val="2006010607"/>
                    </a:ext>
                  </a:extLst>
                </a:gridCol>
                <a:gridCol w="2144015">
                  <a:extLst>
                    <a:ext uri="{9D8B030D-6E8A-4147-A177-3AD203B41FA5}">
                      <a16:colId xmlns:a16="http://schemas.microsoft.com/office/drawing/2014/main" val="472690602"/>
                    </a:ext>
                  </a:extLst>
                </a:gridCol>
              </a:tblGrid>
              <a:tr h="508764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Branchegruppe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2019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2023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Stigning i %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2380390"/>
                  </a:ext>
                </a:extLst>
              </a:tr>
              <a:tr h="508764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Døgninstitutioner og hjemmepleje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567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826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45,7 %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7050602"/>
                  </a:ext>
                </a:extLst>
              </a:tr>
              <a:tr h="508764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Daginstitutioner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134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206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53,7 %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3584729"/>
                  </a:ext>
                </a:extLst>
              </a:tr>
              <a:tr h="508764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Undervisning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228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324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42,1 %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2237044"/>
                  </a:ext>
                </a:extLst>
              </a:tr>
              <a:tr h="508764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Hospitaler 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144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219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52,1 %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2419779"/>
                  </a:ext>
                </a:extLst>
              </a:tr>
              <a:tr h="508764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Politi, beredskab og fængsler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39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69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76,9 %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8104069"/>
                  </a:ext>
                </a:extLst>
              </a:tr>
              <a:tr h="508764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Transport af passagerer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167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>
                          <a:effectLst/>
                        </a:rPr>
                        <a:t>226</a:t>
                      </a:r>
                      <a:endParaRPr lang="da-DK" sz="1000" kern="10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Bef>
                          <a:spcPts val="700"/>
                        </a:spcBef>
                      </a:pPr>
                      <a:r>
                        <a:rPr lang="da-DK" sz="1000" kern="100" dirty="0">
                          <a:effectLst/>
                        </a:rPr>
                        <a:t>35,3 %</a:t>
                      </a:r>
                      <a:endParaRPr lang="da-DK" sz="1000" kern="100" dirty="0">
                        <a:effectLst/>
                        <a:latin typeface="Tahom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5783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405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E0AD0FD-4EF4-E49A-4B24-FB4615052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lvl="0" indent="-342900">
              <a:lnSpc>
                <a:spcPts val="1400"/>
              </a:lnSpc>
              <a:spcBef>
                <a:spcPts val="700"/>
              </a:spcBef>
              <a:buFont typeface="+mj-lt"/>
              <a:buAutoNum type="arabicPeriod"/>
            </a:pPr>
            <a:endParaRPr lang="da-DK" sz="1800" kern="1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00"/>
              </a:lnSpc>
              <a:spcBef>
                <a:spcPts val="700"/>
              </a:spcBef>
              <a:buNone/>
            </a:pPr>
            <a:r>
              <a:rPr lang="da-DK" sz="1800" kern="1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Indspil fra Arbejdsmiljørådet 2023</a:t>
            </a:r>
          </a:p>
          <a:p>
            <a:pPr>
              <a:lnSpc>
                <a:spcPts val="1400"/>
              </a:lnSpc>
              <a:spcBef>
                <a:spcPts val="700"/>
              </a:spcBef>
            </a:pPr>
            <a:endParaRPr lang="da-DK" sz="1800" kern="1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spcBef>
                <a:spcPts val="700"/>
              </a:spcBef>
            </a:pPr>
            <a:r>
              <a:rPr lang="da-DK" sz="1800" kern="1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AT: Handlingsplan mod arbejdsulykker 2023-2026</a:t>
            </a:r>
          </a:p>
          <a:p>
            <a:pPr marL="0" indent="0">
              <a:lnSpc>
                <a:spcPts val="1400"/>
              </a:lnSpc>
              <a:spcBef>
                <a:spcPts val="700"/>
              </a:spcBef>
              <a:buNone/>
            </a:pPr>
            <a:endParaRPr lang="da-DK" sz="1800" kern="1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ts val="1400"/>
              </a:lnSpc>
              <a:spcBef>
                <a:spcPts val="700"/>
              </a:spcBef>
            </a:pPr>
            <a:r>
              <a:rPr lang="da-DK" sz="1800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Etablering af ekspertgruppe til undersøgelse af </a:t>
            </a:r>
            <a:r>
              <a:rPr lang="da-DK" sz="1800" kern="10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alvorlige arbejdsulykker</a:t>
            </a:r>
            <a:endParaRPr lang="da-DK" sz="1800" kern="1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ts val="1400"/>
              </a:lnSpc>
              <a:spcBef>
                <a:spcPts val="700"/>
              </a:spcBef>
            </a:pPr>
            <a:endParaRPr lang="da-DK" sz="1800" kern="100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ts val="1400"/>
              </a:lnSpc>
              <a:spcBef>
                <a:spcPts val="700"/>
              </a:spcBef>
            </a:pPr>
            <a:r>
              <a:rPr lang="da-DK" sz="1800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Særligt målrettede tilsyn i følgende brancher: B</a:t>
            </a:r>
            <a:r>
              <a:rPr lang="da-DK" sz="1800" kern="1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yggeri, Landbrug, Transport</a:t>
            </a:r>
          </a:p>
          <a:p>
            <a:pPr marL="457200" lvl="1" indent="0">
              <a:lnSpc>
                <a:spcPts val="1400"/>
              </a:lnSpc>
              <a:spcBef>
                <a:spcPts val="700"/>
              </a:spcBef>
              <a:buNone/>
            </a:pPr>
            <a:r>
              <a:rPr lang="da-DK" sz="1800" kern="1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af Gods, Bosteder &amp; Psykiatri</a:t>
            </a:r>
            <a:br>
              <a:rPr lang="da-DK" sz="1400" kern="1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sz="1400" kern="1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8D2ADAC-C6C4-B9C1-20BA-3DA8C1AD5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b="1" kern="1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Handlingsplan mod arbejdsmiljøulykker</a:t>
            </a:r>
            <a:br>
              <a:rPr lang="da-DK" sz="2400" b="1" kern="1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2400" b="1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besluttet i 2023</a:t>
            </a:r>
            <a:br>
              <a:rPr lang="da-DK" sz="1800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40365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E096D914-1B10-EA26-8E66-042143BFD0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lnSpc>
                <a:spcPts val="1400"/>
              </a:lnSpc>
              <a:spcBef>
                <a:spcPts val="700"/>
              </a:spcBef>
              <a:buNone/>
            </a:pPr>
            <a:endParaRPr lang="da-DK" sz="1800" kern="1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00"/>
              </a:lnSpc>
              <a:spcBef>
                <a:spcPts val="700"/>
              </a:spcBef>
              <a:buNone/>
            </a:pPr>
            <a:r>
              <a:rPr lang="da-DK" sz="1800" kern="100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Uge 43</a:t>
            </a:r>
          </a:p>
          <a:p>
            <a:pPr marL="0" indent="0">
              <a:lnSpc>
                <a:spcPts val="1400"/>
              </a:lnSpc>
              <a:spcBef>
                <a:spcPts val="700"/>
              </a:spcBef>
              <a:buNone/>
            </a:pPr>
            <a:endParaRPr lang="da-DK" sz="1800" kern="1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00"/>
              </a:lnSpc>
              <a:spcBef>
                <a:spcPts val="700"/>
              </a:spcBef>
              <a:buNone/>
            </a:pPr>
            <a:r>
              <a:rPr lang="da-DK" sz="1800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FH-Fællesskabet afholder årligt konference for AMR og TR</a:t>
            </a:r>
          </a:p>
          <a:p>
            <a:pPr>
              <a:lnSpc>
                <a:spcPts val="1400"/>
              </a:lnSpc>
              <a:spcBef>
                <a:spcPts val="700"/>
              </a:spcBef>
            </a:pPr>
            <a:endParaRPr lang="da-DK" sz="1800" kern="100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ts val="1400"/>
              </a:lnSpc>
              <a:spcBef>
                <a:spcPts val="700"/>
              </a:spcBef>
              <a:buNone/>
            </a:pPr>
            <a:r>
              <a:rPr lang="da-DK" sz="1800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Få inspiration og værktøjer til, hvordan I på arbejdspladsen </a:t>
            </a:r>
          </a:p>
          <a:p>
            <a:pPr marL="0" indent="0">
              <a:lnSpc>
                <a:spcPts val="1400"/>
              </a:lnSpc>
              <a:spcBef>
                <a:spcPts val="700"/>
              </a:spcBef>
              <a:buNone/>
            </a:pPr>
            <a:r>
              <a:rPr lang="da-DK" sz="1800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 samarbejde om at forebygge arbejdsulykker </a:t>
            </a:r>
          </a:p>
          <a:p>
            <a:pPr marL="0" indent="0">
              <a:lnSpc>
                <a:spcPts val="1400"/>
              </a:lnSpc>
              <a:spcBef>
                <a:spcPts val="700"/>
              </a:spcBef>
              <a:buNone/>
            </a:pPr>
            <a:r>
              <a:rPr lang="da-DK" sz="1800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 farligt arbejde.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71F9091-3431-1A6B-048F-B4CD87668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400" b="1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Invitation til konference om ulykker og farligt arbejde</a:t>
            </a:r>
            <a:br>
              <a:rPr lang="da-DK" sz="1800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68D7F606-C726-3D3D-42C8-B7427D1A34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933713"/>
              </p:ext>
            </p:extLst>
          </p:nvPr>
        </p:nvGraphicFramePr>
        <p:xfrm>
          <a:off x="7172967" y="2074301"/>
          <a:ext cx="2168018" cy="3069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68D7F606-C726-3D3D-42C8-B7427D1A34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72967" y="2074301"/>
                        <a:ext cx="2168018" cy="3069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1824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47978D35-F794-EBC1-8A0B-5B2EB9925D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	TAK for opmærksomhed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 algn="r">
              <a:buNone/>
            </a:pPr>
            <a:r>
              <a:rPr lang="da-DK" dirty="0"/>
              <a:t>Billeder: colourbox.dk</a:t>
            </a:r>
          </a:p>
          <a:p>
            <a:pPr marL="0" indent="0" algn="r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457200" lvl="1" indent="0" algn="r">
              <a:buNone/>
            </a:pPr>
            <a:endParaRPr lang="da-DK" sz="1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0B03FC0-D26A-716C-5C19-9CBEFF8B2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2438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FA19D55-9AAD-34F6-3F29-CDBBCC4C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720" y="410856"/>
            <a:ext cx="7398982" cy="617866"/>
          </a:xfrm>
        </p:spPr>
        <p:txBody>
          <a:bodyPr/>
          <a:lstStyle/>
          <a:p>
            <a:r>
              <a:rPr lang="da-DK" dirty="0"/>
              <a:t>Anmeldte arbejdsulykker 2019-2024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BA444EB-85E6-8403-42DE-69ABB8D257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9182439"/>
              </p:ext>
            </p:extLst>
          </p:nvPr>
        </p:nvGraphicFramePr>
        <p:xfrm>
          <a:off x="836210" y="1028722"/>
          <a:ext cx="7515309" cy="472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9179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E6836-B730-0819-FC19-79EAA9596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F66091-205F-C8F5-C9C2-35C6E319C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720" y="410856"/>
            <a:ext cx="7398982" cy="617866"/>
          </a:xfrm>
        </p:spPr>
        <p:txBody>
          <a:bodyPr/>
          <a:lstStyle/>
          <a:p>
            <a:r>
              <a:rPr lang="da-DK" dirty="0"/>
              <a:t>Antal arbejdsulykker fordelt på brancher 2024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C15FBA0-62ED-3D10-6F8D-EC0D32D7BA8D}"/>
              </a:ext>
            </a:extLst>
          </p:cNvPr>
          <p:cNvGraphicFramePr>
            <a:graphicFrameLocks/>
          </p:cNvGraphicFramePr>
          <p:nvPr/>
        </p:nvGraphicFramePr>
        <p:xfrm>
          <a:off x="1708719" y="1134533"/>
          <a:ext cx="6766413" cy="4512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C13D1BA-D238-0827-4C22-0832A8C6BD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460744"/>
              </p:ext>
            </p:extLst>
          </p:nvPr>
        </p:nvGraphicFramePr>
        <p:xfrm>
          <a:off x="1803400" y="1210733"/>
          <a:ext cx="7061200" cy="4131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5029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9E4C6-D727-7711-FD0A-7138E6971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32A5AC2-B54C-55F9-C2CE-45ABC699D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720" y="410856"/>
            <a:ext cx="7398982" cy="617866"/>
          </a:xfrm>
        </p:spPr>
        <p:txBody>
          <a:bodyPr/>
          <a:lstStyle/>
          <a:p>
            <a:r>
              <a:rPr lang="da-DK" dirty="0"/>
              <a:t>Ulykkesincidens 2023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5DA726C-8663-C68B-5E52-770E2DDBEDCC}"/>
              </a:ext>
            </a:extLst>
          </p:cNvPr>
          <p:cNvGraphicFramePr>
            <a:graphicFrameLocks/>
          </p:cNvGraphicFramePr>
          <p:nvPr/>
        </p:nvGraphicFramePr>
        <p:xfrm>
          <a:off x="1708719" y="1134533"/>
          <a:ext cx="6766413" cy="4512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E2E1A3C-99C9-9B60-C7A2-6F5F477A30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8103756"/>
              </p:ext>
            </p:extLst>
          </p:nvPr>
        </p:nvGraphicFramePr>
        <p:xfrm>
          <a:off x="1828799" y="1210733"/>
          <a:ext cx="6256867" cy="3852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08390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9E969-A490-C2E3-BB7C-E357AFA9F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0C028E3-3B92-FFC9-3F1C-C734F88B2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720" y="410856"/>
            <a:ext cx="7398982" cy="617866"/>
          </a:xfrm>
        </p:spPr>
        <p:txBody>
          <a:bodyPr/>
          <a:lstStyle/>
          <a:p>
            <a:r>
              <a:rPr lang="da-DK" dirty="0"/>
              <a:t>Arbejdsulykker fordelt på fravær 2024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0F35001-B829-1BEB-A7F2-8399814932CB}"/>
              </a:ext>
            </a:extLst>
          </p:cNvPr>
          <p:cNvGraphicFramePr>
            <a:graphicFrameLocks/>
          </p:cNvGraphicFramePr>
          <p:nvPr/>
        </p:nvGraphicFramePr>
        <p:xfrm>
          <a:off x="1708719" y="1134533"/>
          <a:ext cx="6766413" cy="4512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0581F35-F16E-6044-F96B-00708F0C00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8130355"/>
              </p:ext>
            </p:extLst>
          </p:nvPr>
        </p:nvGraphicFramePr>
        <p:xfrm>
          <a:off x="1871133" y="1134533"/>
          <a:ext cx="6146800" cy="383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58109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41D05-E60E-70DB-ED38-375AF4D91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EB6DEF6-AC19-D538-A801-2BA1002B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720" y="410856"/>
            <a:ext cx="7398982" cy="617866"/>
          </a:xfrm>
        </p:spPr>
        <p:txBody>
          <a:bodyPr/>
          <a:lstStyle/>
          <a:p>
            <a:r>
              <a:rPr lang="da-DK" dirty="0"/>
              <a:t>Arbejdsulykke fordelt på hændelse 2024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E376F76-E41C-86C2-2161-AE404AEE53F3}"/>
              </a:ext>
            </a:extLst>
          </p:cNvPr>
          <p:cNvGraphicFramePr>
            <a:graphicFrameLocks/>
          </p:cNvGraphicFramePr>
          <p:nvPr/>
        </p:nvGraphicFramePr>
        <p:xfrm>
          <a:off x="1708719" y="1134533"/>
          <a:ext cx="6766413" cy="4512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E854A46-0D95-DA4F-32FD-9600E45C38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6643333"/>
              </p:ext>
            </p:extLst>
          </p:nvPr>
        </p:nvGraphicFramePr>
        <p:xfrm>
          <a:off x="1708718" y="1210732"/>
          <a:ext cx="6444682" cy="4072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96264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86BDA-A438-57FC-68CD-A60ACC510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7691FCA-83D7-6D4D-5E84-861B6D435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720" y="410856"/>
            <a:ext cx="7398982" cy="617866"/>
          </a:xfrm>
        </p:spPr>
        <p:txBody>
          <a:bodyPr/>
          <a:lstStyle/>
          <a:p>
            <a:r>
              <a:rPr lang="da-DK" dirty="0"/>
              <a:t>Arbejdsulykke fordelt på hændelse 2024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635DF08-3221-184F-1FD5-FDC8BBE49B86}"/>
              </a:ext>
            </a:extLst>
          </p:cNvPr>
          <p:cNvGraphicFramePr>
            <a:graphicFrameLocks/>
          </p:cNvGraphicFramePr>
          <p:nvPr/>
        </p:nvGraphicFramePr>
        <p:xfrm>
          <a:off x="1708719" y="1134533"/>
          <a:ext cx="6766413" cy="4512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F2AA840-60CD-2183-BB7F-8BF9B00027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1424502"/>
              </p:ext>
            </p:extLst>
          </p:nvPr>
        </p:nvGraphicFramePr>
        <p:xfrm>
          <a:off x="1708719" y="1269999"/>
          <a:ext cx="6656348" cy="3928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68496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BEA6BF9-32ED-5F28-A61B-91937E36E5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2818" y="2155584"/>
            <a:ext cx="8778687" cy="3984062"/>
          </a:xfrm>
        </p:spPr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DF51B8A-DF03-88BD-787A-B90DA5628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Arbejdsrelaterede dødsulykker</a:t>
            </a:r>
          </a:p>
        </p:txBody>
      </p:sp>
      <p:pic>
        <p:nvPicPr>
          <p:cNvPr id="2050" name="Picture 2" descr="Ny dødsulykke på jobbet: 65-årig mand klemt ihjel af vådt pap -  Fagbevægelsens Hovedorganisation">
            <a:extLst>
              <a:ext uri="{FF2B5EF4-FFF2-40B4-BE49-F238E27FC236}">
                <a16:creationId xmlns:a16="http://schemas.microsoft.com/office/drawing/2014/main" id="{FD54D1F6-F425-F7F8-3DC2-5A480DD9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18" y="2155584"/>
            <a:ext cx="3810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851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C4D14-8705-CAFA-3F32-0ABD20C9A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32801D3-EA24-3372-1698-947ACBE11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720" y="410856"/>
            <a:ext cx="7398982" cy="617866"/>
          </a:xfrm>
        </p:spPr>
        <p:txBody>
          <a:bodyPr/>
          <a:lstStyle/>
          <a:p>
            <a:r>
              <a:rPr lang="da-DK" dirty="0"/>
              <a:t>Antal dødsulykker 2016-2024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40811B2-929A-8AC0-B7E0-5A3001DE0F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9601789"/>
              </p:ext>
            </p:extLst>
          </p:nvPr>
        </p:nvGraphicFramePr>
        <p:xfrm>
          <a:off x="1708719" y="1134533"/>
          <a:ext cx="6766413" cy="4512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82958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780</Words>
  <Application>Microsoft Office PowerPoint</Application>
  <PresentationFormat>Widescreen</PresentationFormat>
  <Paragraphs>153</Paragraphs>
  <Slides>18</Slides>
  <Notes>12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4" baseType="lpstr">
      <vt:lpstr>Aptos</vt:lpstr>
      <vt:lpstr>Aptos Display</vt:lpstr>
      <vt:lpstr>Arial</vt:lpstr>
      <vt:lpstr>Tahoma</vt:lpstr>
      <vt:lpstr>Office-tema</vt:lpstr>
      <vt:lpstr>PDF</vt:lpstr>
      <vt:lpstr>Faglig Update #2 – Arbejdsulykker  Når det er dødsensfarligt at passe sit arbejde</vt:lpstr>
      <vt:lpstr>Anmeldte arbejdsulykker 2019-2024</vt:lpstr>
      <vt:lpstr>Antal arbejdsulykker fordelt på brancher 2024</vt:lpstr>
      <vt:lpstr>Ulykkesincidens 2023</vt:lpstr>
      <vt:lpstr>Arbejdsulykker fordelt på fravær 2024</vt:lpstr>
      <vt:lpstr>Arbejdsulykke fordelt på hændelse 2024</vt:lpstr>
      <vt:lpstr>Arbejdsulykke fordelt på hændelse 2024</vt:lpstr>
      <vt:lpstr>Arbejdsrelaterede dødsulykker</vt:lpstr>
      <vt:lpstr>Antal dødsulykker 2016-2024</vt:lpstr>
      <vt:lpstr>3 Eksempler fra det virkelige liv</vt:lpstr>
      <vt:lpstr>Tre dominerende brancher</vt:lpstr>
      <vt:lpstr>Dødsulykker fordelt på statsborgerskab</vt:lpstr>
      <vt:lpstr>Arbejdsulykker der skyldes vold eller trusler</vt:lpstr>
      <vt:lpstr>Hvem bliver udsat for fysisk vold på arbejdet? </vt:lpstr>
      <vt:lpstr>Stor stigning i arbejdsulykker som følge af vold/psykisk overbelastning </vt:lpstr>
      <vt:lpstr>Handlingsplan mod arbejdsmiljøulykker besluttet i 2023 </vt:lpstr>
      <vt:lpstr>Invitation til konference om ulykker og farligt arbejde 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Can Sarialtun</dc:creator>
  <cp:lastModifiedBy>Anne Helbo Jespersen</cp:lastModifiedBy>
  <cp:revision>4</cp:revision>
  <cp:lastPrinted>2025-02-27T10:33:16Z</cp:lastPrinted>
  <dcterms:created xsi:type="dcterms:W3CDTF">2025-02-26T09:42:25Z</dcterms:created>
  <dcterms:modified xsi:type="dcterms:W3CDTF">2025-02-28T12:03:30Z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2066458545</vt:i4>
  </property>
  <property fmtid="{D5CDD505-2E9C-101B-9397-08002B2CF9AE}" pid="3" name="_NewReviewCycle">
    <vt:lpwstr/>
  </property>
  <property fmtid="{D5CDD505-2E9C-101B-9397-08002B2CF9AE}" pid="4" name="_EmailSubject">
    <vt:lpwstr>powerpoints til forrige webinar</vt:lpwstr>
  </property>
  <property fmtid="{D5CDD505-2E9C-101B-9397-08002B2CF9AE}" pid="5" name="_AuthorEmail">
    <vt:lpwstr>lgf@fho.dk</vt:lpwstr>
  </property>
  <property fmtid="{D5CDD505-2E9C-101B-9397-08002B2CF9AE}" pid="6" name="_AuthorEmailDisplayName">
    <vt:lpwstr>Lone Grønhøj Frandsen</vt:lpwstr>
  </property>
  <property fmtid="{D5CDD505-2E9C-101B-9397-08002B2CF9AE}" pid="7" name="_PreviousAdHocReviewCycleID">
    <vt:i4>782756850</vt:i4>
  </property>
</Properties>
</file>