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59" r:id="rId5"/>
    <p:sldId id="260" r:id="rId6"/>
    <p:sldId id="265" r:id="rId7"/>
    <p:sldId id="264" r:id="rId8"/>
    <p:sldId id="262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06"/>
    <p:restoredTop sz="94681"/>
  </p:normalViewPr>
  <p:slideViewPr>
    <p:cSldViewPr snapToGrid="0">
      <p:cViewPr varScale="1">
        <p:scale>
          <a:sx n="103" d="100"/>
          <a:sy n="103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BAB44E-8726-4C3F-713A-5AAE6284F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3EC0CEA-0D39-5F74-5485-6EFBD8D52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34D441C-BD68-8CFD-E6CF-BF2164005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B5A1-421F-7645-A2C8-5FC46ADA8444}" type="datetimeFigureOut">
              <a:rPr lang="da-DK" smtClean="0"/>
              <a:t>05.03.2025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A44D3F6-962E-7CD9-7BF9-6A0626C8E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EC40EDE-1B37-7913-4599-B5D1E99B0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FC439-BC37-A04E-8C1C-53A2AD0D27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0411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F91E76-DD75-9FF6-EA75-B29CB2356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C36C7D5-229A-C6C3-47BA-F72BB8BF0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5FB1110-0C76-72F9-5F8E-930E07FF1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B5A1-421F-7645-A2C8-5FC46ADA8444}" type="datetimeFigureOut">
              <a:rPr lang="da-DK" smtClean="0"/>
              <a:t>05.03.2025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9D69E55-4378-D442-63F6-271B80028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5615A10-15BC-205E-966E-141A2283D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FC439-BC37-A04E-8C1C-53A2AD0D27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9053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E30F65C-B394-95FB-617E-A2F03C8CBE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3A16851-8614-ECF5-1BA5-9640BFE9F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7DF834A-50A8-9A98-DE19-0E77EDD2F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B5A1-421F-7645-A2C8-5FC46ADA8444}" type="datetimeFigureOut">
              <a:rPr lang="da-DK" smtClean="0"/>
              <a:t>05.03.2025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3B0A163-BF0D-5BA1-D334-102F5232F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347406D-6DD2-9D4B-9C94-0624322DF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FC439-BC37-A04E-8C1C-53A2AD0D27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0801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DD2FC6-632D-CB04-FFB5-03BCF0996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E332B01-21DF-F5E1-C547-46BA63F28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AA56456-1FBF-AE67-39EB-FFA30AD36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B5A1-421F-7645-A2C8-5FC46ADA8444}" type="datetimeFigureOut">
              <a:rPr lang="da-DK" smtClean="0"/>
              <a:t>05.03.2025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6C9E692-7B81-4084-0DEA-BF13403F1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F09D02C-1BF1-BFD5-4618-6362477FA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FC439-BC37-A04E-8C1C-53A2AD0D27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561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EE1DA5-7EB7-A473-A717-E68440D31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26AD8C0-A638-F4BE-BAC4-04EC5B7AE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1526C29-B7BF-25FB-8E13-6B16A86DE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B5A1-421F-7645-A2C8-5FC46ADA8444}" type="datetimeFigureOut">
              <a:rPr lang="da-DK" smtClean="0"/>
              <a:t>05.03.2025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0A9FC3F-B42E-1CBC-ED36-3DDA6E422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C5999D-3B3F-3B7F-DFEC-B47EFD5DA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FC439-BC37-A04E-8C1C-53A2AD0D27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9178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EE9F39-74F1-A1DC-4642-4E6C0A767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408BC8-9569-22DE-580C-E1D6F3AF4F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A4D0A51-B45A-4EA7-948A-9C4A0049C0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BFA5F05-637C-6A73-251C-1699572D8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B5A1-421F-7645-A2C8-5FC46ADA8444}" type="datetimeFigureOut">
              <a:rPr lang="da-DK" smtClean="0"/>
              <a:t>05.03.2025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2631403-1DBC-DB6C-3A3B-A36765A69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EDB4ACD-FB16-38DF-167D-56D9C1E36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FC439-BC37-A04E-8C1C-53A2AD0D27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6125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B90528-453D-E6FC-D5AA-6B3C0A01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CC31812-BD94-1B83-C88F-439C36AD5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E4BCC35-650C-5659-44F9-8148C2B7D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0F62FED-C0D1-4144-3C90-DA2B315AE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036CCD5-3CA8-EF2A-1446-AA28BEB874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B3C236CB-0C66-20E5-6F3A-C6EF56DEA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B5A1-421F-7645-A2C8-5FC46ADA8444}" type="datetimeFigureOut">
              <a:rPr lang="da-DK" smtClean="0"/>
              <a:t>05.03.2025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74488592-C981-57F5-1A36-C14678F90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5C834A9F-C78F-08D4-923B-52BFEE16C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FC439-BC37-A04E-8C1C-53A2AD0D27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7747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C2750-8040-B059-ECE8-033F8D2F1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FD6FAE3-01EE-E91A-D2BA-1A6C6A8C7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B5A1-421F-7645-A2C8-5FC46ADA8444}" type="datetimeFigureOut">
              <a:rPr lang="da-DK" smtClean="0"/>
              <a:t>05.03.2025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4EA6DDD-380D-DB22-50AC-9B5A1FF6F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BF76A3C-46CB-2E72-EF67-DA84DB695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FC439-BC37-A04E-8C1C-53A2AD0D27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9277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C41E233-4E19-196A-1FF6-EB955CD3F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B5A1-421F-7645-A2C8-5FC46ADA8444}" type="datetimeFigureOut">
              <a:rPr lang="da-DK" smtClean="0"/>
              <a:t>05.03.2025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AB737B6-CB67-7C16-9817-C3531C0E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2C17989-EB05-DEE6-7676-E83088510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FC439-BC37-A04E-8C1C-53A2AD0D27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784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3EB2E7-EE42-AFB5-7983-871AA20DD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0D6272B-75AB-8D6C-6861-AAF74FEC6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BF6AAF7-1817-132A-CAC0-82DE3857F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9C5A9FF-352F-FA70-3806-A780BD950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B5A1-421F-7645-A2C8-5FC46ADA8444}" type="datetimeFigureOut">
              <a:rPr lang="da-DK" smtClean="0"/>
              <a:t>05.03.2025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FD07570-7E10-DC7C-D09D-9E0324EB5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9CA686A-85F0-913C-5292-C30BF7156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FC439-BC37-A04E-8C1C-53A2AD0D27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3313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C72568-2B5E-BD85-1BF0-E900C1293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9F17FFA3-DEB0-828C-DA5C-DEDFDDE174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353321B-9344-3C71-FD8B-1E2482758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5152E91-B42C-9248-4F19-65FCF30FF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B5A1-421F-7645-A2C8-5FC46ADA8444}" type="datetimeFigureOut">
              <a:rPr lang="da-DK" smtClean="0"/>
              <a:t>05.03.2025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CD2CB4A-4A7B-FA04-E353-A5E56C273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CE84D0F-1AB7-7A52-4AB6-94A3EF411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FC439-BC37-A04E-8C1C-53A2AD0D27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014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775A825-27C4-90D0-BD56-BD7C10256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CB0642E-1D94-E27B-356F-691FD4B55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D89D044-03F5-9D1B-B5AD-D3D4F50B9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58B5A1-421F-7645-A2C8-5FC46ADA8444}" type="datetimeFigureOut">
              <a:rPr lang="da-DK" smtClean="0"/>
              <a:t>05.03.2025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12A04A0-46C6-BDDC-F993-9594B263A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216F98D-E62C-0F9C-AB3D-B895B981C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FFC439-BC37-A04E-8C1C-53A2AD0D27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566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y 3">
            <a:extLst>
              <a:ext uri="{FF2B5EF4-FFF2-40B4-BE49-F238E27FC236}">
                <a16:creationId xmlns:a16="http://schemas.microsoft.com/office/drawing/2014/main" id="{8AF04366-FCAA-B361-197A-63808884A1D0}"/>
              </a:ext>
            </a:extLst>
          </p:cNvPr>
          <p:cNvSpPr/>
          <p:nvPr/>
        </p:nvSpPr>
        <p:spPr>
          <a:xfrm>
            <a:off x="1578393" y="642938"/>
            <a:ext cx="8472487" cy="4814887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Sikkerhed på arbejdspladsen</a:t>
            </a:r>
          </a:p>
          <a:p>
            <a:pPr algn="ctr"/>
            <a:r>
              <a:rPr lang="da-DK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Tips og tricks</a:t>
            </a:r>
          </a:p>
        </p:txBody>
      </p:sp>
      <p:pic>
        <p:nvPicPr>
          <p:cNvPr id="6" name="Billede 5" descr="Et billede, der indeholder logo, Font/skrifttype, symbol, Grafik&#10;&#10;Indhold genereret af kunstig intelligens kan være forkert.">
            <a:extLst>
              <a:ext uri="{FF2B5EF4-FFF2-40B4-BE49-F238E27FC236}">
                <a16:creationId xmlns:a16="http://schemas.microsoft.com/office/drawing/2014/main" id="{4CB5E1C9-B903-49EB-6222-4FA5DF246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6256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84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lede 2" descr="Et billede, der indeholder tekst, skærmbillede&#10;&#10;Indhold genereret af kunstig intelligens kan være forkert.">
            <a:extLst>
              <a:ext uri="{FF2B5EF4-FFF2-40B4-BE49-F238E27FC236}">
                <a16:creationId xmlns:a16="http://schemas.microsoft.com/office/drawing/2014/main" id="{22538E91-0054-25E7-6237-8E3B3099C2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51"/>
          <a:stretch/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71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 descr="Et billede, der indeholder tekst, Font/skrifttype, skærmbillede&#10;&#10;Indhold genereret af kunstig intelligens kan være forkert.">
            <a:extLst>
              <a:ext uri="{FF2B5EF4-FFF2-40B4-BE49-F238E27FC236}">
                <a16:creationId xmlns:a16="http://schemas.microsoft.com/office/drawing/2014/main" id="{FD366B5F-B9E4-69AF-61C1-04F78C9EF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43" y="1829878"/>
            <a:ext cx="5221625" cy="3198244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E721085D-4AA4-2914-1DD6-C44E741A7271}"/>
              </a:ext>
            </a:extLst>
          </p:cNvPr>
          <p:cNvSpPr txBox="1"/>
          <p:nvPr/>
        </p:nvSpPr>
        <p:spPr>
          <a:xfrm>
            <a:off x="6392583" y="2645923"/>
            <a:ext cx="4434721" cy="1987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a-DK" sz="2000" b="1" i="0" u="none" strike="noStrike" noProof="0" dirty="0">
                <a:solidFill>
                  <a:schemeClr val="tx1">
                    <a:alpha val="80000"/>
                  </a:schemeClr>
                </a:solidFill>
                <a:effectLst/>
              </a:rPr>
              <a:t>Arbejdsmiljølovens formål: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a-DK" sz="2000" b="0" i="0" u="none" strike="noStrike" noProof="0" dirty="0">
                <a:solidFill>
                  <a:schemeClr val="tx1">
                    <a:alpha val="80000"/>
                  </a:schemeClr>
                </a:solidFill>
                <a:effectLst/>
              </a:rPr>
              <a:t>Ved loven tilstræbes at skabe et sikkert og sundt fysisk og psykisk arbejdsmiljø, der til enhver tid er i overensstemmelse med den tekniske og sociale udvikling i samfundet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lede 3" descr="Et billede, der indeholder logo, Font/skrifttype, symbol, Grafik&#10;&#10;Indhold genereret af kunstig intelligens kan være forkert.">
            <a:extLst>
              <a:ext uri="{FF2B5EF4-FFF2-40B4-BE49-F238E27FC236}">
                <a16:creationId xmlns:a16="http://schemas.microsoft.com/office/drawing/2014/main" id="{A11BA2C9-7A5E-8FEE-9140-327C9D335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6256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6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Font/skrifttype, skærmbillede&#10;&#10;Indhold genereret af kunstig intelligens kan være forkert.">
            <a:extLst>
              <a:ext uri="{FF2B5EF4-FFF2-40B4-BE49-F238E27FC236}">
                <a16:creationId xmlns:a16="http://schemas.microsoft.com/office/drawing/2014/main" id="{6F876FD8-3778-A3FC-594F-D4AE19F7F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16" y="1463606"/>
            <a:ext cx="6800594" cy="2598738"/>
          </a:xfrm>
          <a:prstGeom prst="rect">
            <a:avLst/>
          </a:prstGeom>
        </p:spPr>
      </p:pic>
      <p:pic>
        <p:nvPicPr>
          <p:cNvPr id="5" name="Billede 4" descr="Et billede, der indeholder Ansigt, person, tøj, Skjorte&#10;&#10;Indhold genereret af kunstig intelligens kan være forkert.">
            <a:extLst>
              <a:ext uri="{FF2B5EF4-FFF2-40B4-BE49-F238E27FC236}">
                <a16:creationId xmlns:a16="http://schemas.microsoft.com/office/drawing/2014/main" id="{7835B203-EB89-D672-705C-DB71D18D9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610" y="1463606"/>
            <a:ext cx="3021269" cy="2601648"/>
          </a:xfrm>
          <a:prstGeom prst="rect">
            <a:avLst/>
          </a:prstGeom>
        </p:spPr>
      </p:pic>
      <p:pic>
        <p:nvPicPr>
          <p:cNvPr id="6" name="Billede 5" descr="Et billede, der indeholder logo, Font/skrifttype, symbol, Grafik&#10;&#10;Indhold genereret af kunstig intelligens kan være forkert.">
            <a:extLst>
              <a:ext uri="{FF2B5EF4-FFF2-40B4-BE49-F238E27FC236}">
                <a16:creationId xmlns:a16="http://schemas.microsoft.com/office/drawing/2014/main" id="{4518F5C1-F9D0-459C-EA3C-10199B04F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625600" cy="1104900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9CA4CA2C-6E44-E4B5-5C14-A1187DA771DA}"/>
              </a:ext>
            </a:extLst>
          </p:cNvPr>
          <p:cNvSpPr txBox="1"/>
          <p:nvPr/>
        </p:nvSpPr>
        <p:spPr>
          <a:xfrm>
            <a:off x="2257926" y="4421050"/>
            <a:ext cx="7676147" cy="120032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l"/>
            <a:r>
              <a:rPr lang="da-DK" sz="2400" b="1" i="0" u="none" strike="noStrike" dirty="0">
                <a:solidFill>
                  <a:schemeClr val="bg1"/>
                </a:solidFill>
                <a:effectLst/>
                <a:latin typeface="Muli"/>
              </a:rPr>
              <a:t>I bekendtgørelse om systematisk arbejdsmiljøarbejde er arbejdsgiverens ansvar for et sikkert og sundt arbejdsmiljøarbejde understreget.</a:t>
            </a:r>
          </a:p>
        </p:txBody>
      </p:sp>
    </p:spTree>
    <p:extLst>
      <p:ext uri="{BB962C8B-B14F-4D97-AF65-F5344CB8AC3E}">
        <p14:creationId xmlns:p14="http://schemas.microsoft.com/office/powerpoint/2010/main" val="1810816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ød legetøj-person foran to linjer af hvide tal">
            <a:extLst>
              <a:ext uri="{FF2B5EF4-FFF2-40B4-BE49-F238E27FC236}">
                <a16:creationId xmlns:a16="http://schemas.microsoft.com/office/drawing/2014/main" id="{651BD7D9-F1EF-3C95-46E7-68350A00A0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706" r="18850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kstfelt 3">
            <a:extLst>
              <a:ext uri="{FF2B5EF4-FFF2-40B4-BE49-F238E27FC236}">
                <a16:creationId xmlns:a16="http://schemas.microsoft.com/office/drawing/2014/main" id="{A51DE8D0-8558-683D-92E1-F8C9E2804135}"/>
              </a:ext>
            </a:extLst>
          </p:cNvPr>
          <p:cNvSpPr txBox="1"/>
          <p:nvPr/>
        </p:nvSpPr>
        <p:spPr>
          <a:xfrm>
            <a:off x="6823878" y="2533476"/>
            <a:ext cx="4491820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a-DK" sz="1300" b="1" noProof="0" dirty="0"/>
              <a:t>Generelle forebyggelsesprincipper:</a:t>
            </a:r>
            <a:br>
              <a:rPr lang="da-DK" sz="1300" noProof="0" dirty="0">
                <a:effectLst/>
              </a:rPr>
            </a:br>
            <a:endParaRPr lang="da-DK" sz="1300" noProof="0" dirty="0">
              <a:effectLst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300" noProof="0" dirty="0">
                <a:effectLst/>
              </a:rPr>
              <a:t>Forhindring af risici.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300" noProof="0" dirty="0">
                <a:effectLst/>
              </a:rPr>
              <a:t>Evaluering af risici, som ikke kan forhindres.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300" noProof="0" dirty="0">
                <a:effectLst/>
              </a:rPr>
              <a:t>Bekæmpelse af risici ved kilden.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300" noProof="0" dirty="0">
                <a:effectLst/>
              </a:rPr>
              <a:t>Tilpasning af arbejdet til mennesket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300" noProof="0" dirty="0">
                <a:effectLst/>
              </a:rPr>
              <a:t>Hensyntagen til den tekniske udvikling.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300" noProof="0" dirty="0">
                <a:effectLst/>
              </a:rPr>
              <a:t>Udskiftning af det, der er farligt med noget, der er ufarligt eller mindre farligt.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300" noProof="0" dirty="0">
                <a:effectLst/>
              </a:rPr>
              <a:t>Planlægning af forebyggelsen for at gøre den til en sammenhængende helhed.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300" noProof="0" dirty="0">
                <a:effectLst/>
              </a:rPr>
              <a:t>Vedtagelse af foranstaltninger til kollektiv beskyttelse frem for foranstaltninger til individuel beskyttelse.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300" noProof="0" dirty="0"/>
              <a:t>Hensigtsmæssig instruktion af arbejdstagerne.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250327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&#10;&#10;Indhold genereret af kunstig intelligens kan være forkert.">
            <a:extLst>
              <a:ext uri="{FF2B5EF4-FFF2-40B4-BE49-F238E27FC236}">
                <a16:creationId xmlns:a16="http://schemas.microsoft.com/office/drawing/2014/main" id="{292F3305-791B-6B96-43B0-EFF784F75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99" y="527050"/>
            <a:ext cx="10346791" cy="553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83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H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6252"/>
            <a:ext cx="3766657" cy="285148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" name="Billede 1" descr="010.jpg">
            <a:extLst>
              <a:ext uri="{FF2B5EF4-FFF2-40B4-BE49-F238E27FC236}">
                <a16:creationId xmlns:a16="http://schemas.microsoft.com/office/drawing/2014/main" id="{38E56F0F-D412-F5C2-F344-8948B7AC507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61685" y="96252"/>
            <a:ext cx="3930315" cy="294773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EC__x0000_i1025" descr="cid:ACBBF6CE-34ED-407A-B052-29FA5B87D90D">
            <a:extLst>
              <a:ext uri="{FF2B5EF4-FFF2-40B4-BE49-F238E27FC236}">
                <a16:creationId xmlns:a16="http://schemas.microsoft.com/office/drawing/2014/main" id="{51895B03-AA25-BA16-79E6-7385CFB55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55971"/>
            <a:ext cx="3843640" cy="2851485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Billede 4" descr="010.jpg">
            <a:extLst>
              <a:ext uri="{FF2B5EF4-FFF2-40B4-BE49-F238E27FC236}">
                <a16:creationId xmlns:a16="http://schemas.microsoft.com/office/drawing/2014/main" id="{40BF14C1-5634-D49A-6244-2DF5B78C780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52159" y="3710239"/>
            <a:ext cx="3930315" cy="294773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DC2D62A5-A2D4-4609-AB18-5C4FD2CA6470}"/>
              </a:ext>
            </a:extLst>
          </p:cNvPr>
          <p:cNvSpPr txBox="1"/>
          <p:nvPr/>
        </p:nvSpPr>
        <p:spPr>
          <a:xfrm>
            <a:off x="3930317" y="914400"/>
            <a:ext cx="401052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Tal med kollegaerne om arbejdsmiljøet</a:t>
            </a:r>
          </a:p>
          <a:p>
            <a:pPr marL="358775" lvl="1" indent="-311150">
              <a:buFont typeface="Arial" panose="020B0604020202020204" pitchFamily="34" charset="0"/>
              <a:buChar char="•"/>
            </a:pPr>
            <a:r>
              <a:rPr lang="da-DK" dirty="0"/>
              <a:t>Hvad oplever de?</a:t>
            </a:r>
          </a:p>
          <a:p>
            <a:pPr marL="358775" lvl="1" indent="-311150">
              <a:buFont typeface="Arial" panose="020B0604020202020204" pitchFamily="34" charset="0"/>
              <a:buChar char="•"/>
            </a:pPr>
            <a:r>
              <a:rPr lang="da-DK" dirty="0"/>
              <a:t>Fortæller I hinanden, hvis I laver fejl?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r>
              <a:rPr lang="da-DK" dirty="0"/>
              <a:t>Tal med din arbejdsgiver/leder om arbejdsmiljøet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Fortæl, hvad du og dine kollegaer oplever.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Har I beskrevet, hvordan I tager imod nye kollegaer?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Oplæring og instruktion.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Sørg for at have indflydelse på jeres arbejdspladsvurderinger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Sæt mål for, hvordan arbejdsmiljøet skal være, f.eks. nedbringelse af sygefravær og arbejdsulykker/skader.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r>
              <a:rPr lang="da-DK" dirty="0"/>
              <a:t>Brug evt. </a:t>
            </a:r>
            <a:r>
              <a:rPr lang="da-DK" dirty="0" err="1"/>
              <a:t>NFA´s</a:t>
            </a:r>
            <a:r>
              <a:rPr lang="da-DK" dirty="0"/>
              <a:t> gratis app til at registrere arbejdsmiljøet.</a:t>
            </a:r>
          </a:p>
          <a:p>
            <a:pPr marL="274638" lvl="1" indent="-263525">
              <a:buFont typeface="Arial" panose="020B0604020202020204" pitchFamily="34" charset="0"/>
              <a:buChar char="•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4873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visitkort&#10;&#10;Indhold genereret af kunstig intelligens kan være forkert.">
            <a:extLst>
              <a:ext uri="{FF2B5EF4-FFF2-40B4-BE49-F238E27FC236}">
                <a16:creationId xmlns:a16="http://schemas.microsoft.com/office/drawing/2014/main" id="{D6CE70E4-A401-9CC9-1DC2-04963EB61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563" y="0"/>
            <a:ext cx="7772400" cy="3044259"/>
          </a:xfrm>
          <a:prstGeom prst="rect">
            <a:avLst/>
          </a:prstGeom>
        </p:spPr>
      </p:pic>
      <p:pic>
        <p:nvPicPr>
          <p:cNvPr id="5" name="Billede 4" descr="Et billede, der indeholder tekst, skærmbillede, Font/skrifttype, linje/række&#10;&#10;Indhold genereret af kunstig intelligens kan være forkert.">
            <a:extLst>
              <a:ext uri="{FF2B5EF4-FFF2-40B4-BE49-F238E27FC236}">
                <a16:creationId xmlns:a16="http://schemas.microsoft.com/office/drawing/2014/main" id="{FFF67D6F-F28C-445A-267C-3AFAB158D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925" y="3169156"/>
            <a:ext cx="8888426" cy="1474282"/>
          </a:xfrm>
          <a:prstGeom prst="rect">
            <a:avLst/>
          </a:prstGeom>
        </p:spPr>
      </p:pic>
      <p:pic>
        <p:nvPicPr>
          <p:cNvPr id="6" name="Billede 5" descr="Et billede, der indeholder logo, Font/skrifttype, symbol, Grafik&#10;&#10;Indhold genereret af kunstig intelligens kan være forkert.">
            <a:extLst>
              <a:ext uri="{FF2B5EF4-FFF2-40B4-BE49-F238E27FC236}">
                <a16:creationId xmlns:a16="http://schemas.microsoft.com/office/drawing/2014/main" id="{A4A78DB5-904F-DE1D-E91B-B02B1B84A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6256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74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227</Words>
  <Application>Microsoft Macintosh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Muli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birgith</dc:creator>
  <cp:lastModifiedBy>birgith</cp:lastModifiedBy>
  <cp:revision>14</cp:revision>
  <dcterms:created xsi:type="dcterms:W3CDTF">2025-03-04T00:30:36Z</dcterms:created>
  <dcterms:modified xsi:type="dcterms:W3CDTF">2025-03-05T09:25:30Z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-1229483765</vt:i4>
  </property>
  <property fmtid="{D5CDD505-2E9C-101B-9397-08002B2CF9AE}" pid="3" name="_NewReviewCycle">
    <vt:lpwstr/>
  </property>
  <property fmtid="{D5CDD505-2E9C-101B-9397-08002B2CF9AE}" pid="4" name="_EmailSubject">
    <vt:lpwstr>powerpoints til forrige webinar</vt:lpwstr>
  </property>
  <property fmtid="{D5CDD505-2E9C-101B-9397-08002B2CF9AE}" pid="5" name="_AuthorEmail">
    <vt:lpwstr>lgf@fho.dk</vt:lpwstr>
  </property>
  <property fmtid="{D5CDD505-2E9C-101B-9397-08002B2CF9AE}" pid="6" name="_AuthorEmailDisplayName">
    <vt:lpwstr>Lone Grønhøj Frandsen</vt:lpwstr>
  </property>
</Properties>
</file>