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282" r:id="rId4"/>
    <p:sldId id="315" r:id="rId5"/>
    <p:sldId id="307" r:id="rId6"/>
    <p:sldId id="317" r:id="rId7"/>
    <p:sldId id="318" r:id="rId8"/>
    <p:sldId id="320" r:id="rId9"/>
    <p:sldId id="258" r:id="rId10"/>
    <p:sldId id="319" r:id="rId11"/>
    <p:sldId id="308" r:id="rId12"/>
    <p:sldId id="269" r:id="rId13"/>
    <p:sldId id="288" r:id="rId14"/>
    <p:sldId id="261" r:id="rId15"/>
    <p:sldId id="314" r:id="rId16"/>
  </p:sldIdLst>
  <p:sldSz cx="12192000" cy="6858000"/>
  <p:notesSz cx="6718300" cy="98552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Lemming" initials="LL" lastIdx="1" clrIdx="0">
    <p:extLst>
      <p:ext uri="{19B8F6BF-5375-455C-9EA6-DF929625EA0E}">
        <p15:presenceInfo xmlns:p15="http://schemas.microsoft.com/office/powerpoint/2012/main" userId="S-1-5-21-2100284113-1573851820-878952375-511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7"/>
    <a:srgbClr val="FCE6D0"/>
    <a:srgbClr val="F9F8F5"/>
    <a:srgbClr val="83CFEC"/>
    <a:srgbClr val="0E3D8A"/>
    <a:srgbClr val="3B5768"/>
    <a:srgbClr val="EA5167"/>
    <a:srgbClr val="3A5667"/>
    <a:srgbClr val="FFF373"/>
    <a:srgbClr val="006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6491" autoAdjust="0"/>
  </p:normalViewPr>
  <p:slideViewPr>
    <p:cSldViewPr snapToGrid="0" showGuides="1">
      <p:cViewPr varScale="1">
        <p:scale>
          <a:sx n="74" d="100"/>
          <a:sy n="74" d="100"/>
        </p:scale>
        <p:origin x="1032" y="67"/>
      </p:cViewPr>
      <p:guideLst>
        <p:guide pos="3840"/>
        <p:guide orient="horz" pos="216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Krøjer" userId="97cdfa37-a797-4d22-b7b3-a0136d92fb49" providerId="ADAL" clId="{C91EAA7B-1586-48F9-970F-7CA576FD95E9}"/>
    <pc:docChg chg="modSld">
      <pc:chgData name="Jo Krøjer" userId="97cdfa37-a797-4d22-b7b3-a0136d92fb49" providerId="ADAL" clId="{C91EAA7B-1586-48F9-970F-7CA576FD95E9}" dt="2025-03-03T13:09:33.877" v="9" actId="20577"/>
      <pc:docMkLst>
        <pc:docMk/>
      </pc:docMkLst>
      <pc:sldChg chg="modNotesTx">
        <pc:chgData name="Jo Krøjer" userId="97cdfa37-a797-4d22-b7b3-a0136d92fb49" providerId="ADAL" clId="{C91EAA7B-1586-48F9-970F-7CA576FD95E9}" dt="2025-03-03T13:09:07.469" v="6" actId="20577"/>
        <pc:sldMkLst>
          <pc:docMk/>
          <pc:sldMk cId="72359093" sldId="258"/>
        </pc:sldMkLst>
      </pc:sldChg>
      <pc:sldChg chg="modNotesTx">
        <pc:chgData name="Jo Krøjer" userId="97cdfa37-a797-4d22-b7b3-a0136d92fb49" providerId="ADAL" clId="{C91EAA7B-1586-48F9-970F-7CA576FD95E9}" dt="2025-03-03T13:09:33.877" v="9" actId="20577"/>
        <pc:sldMkLst>
          <pc:docMk/>
          <pc:sldMk cId="153908575" sldId="269"/>
        </pc:sldMkLst>
      </pc:sldChg>
      <pc:sldChg chg="modNotesTx">
        <pc:chgData name="Jo Krøjer" userId="97cdfa37-a797-4d22-b7b3-a0136d92fb49" providerId="ADAL" clId="{C91EAA7B-1586-48F9-970F-7CA576FD95E9}" dt="2025-03-03T13:08:18.343" v="0" actId="20577"/>
        <pc:sldMkLst>
          <pc:docMk/>
          <pc:sldMk cId="2667816541" sldId="282"/>
        </pc:sldMkLst>
      </pc:sldChg>
      <pc:sldChg chg="modNotesTx">
        <pc:chgData name="Jo Krøjer" userId="97cdfa37-a797-4d22-b7b3-a0136d92fb49" providerId="ADAL" clId="{C91EAA7B-1586-48F9-970F-7CA576FD95E9}" dt="2025-03-03T13:08:36.522" v="2" actId="20577"/>
        <pc:sldMkLst>
          <pc:docMk/>
          <pc:sldMk cId="3783197856" sldId="307"/>
        </pc:sldMkLst>
      </pc:sldChg>
      <pc:sldChg chg="modNotesTx">
        <pc:chgData name="Jo Krøjer" userId="97cdfa37-a797-4d22-b7b3-a0136d92fb49" providerId="ADAL" clId="{C91EAA7B-1586-48F9-970F-7CA576FD95E9}" dt="2025-03-03T13:09:24.021" v="8" actId="20577"/>
        <pc:sldMkLst>
          <pc:docMk/>
          <pc:sldMk cId="1474431865" sldId="308"/>
        </pc:sldMkLst>
      </pc:sldChg>
      <pc:sldChg chg="modNotesTx">
        <pc:chgData name="Jo Krøjer" userId="97cdfa37-a797-4d22-b7b3-a0136d92fb49" providerId="ADAL" clId="{C91EAA7B-1586-48F9-970F-7CA576FD95E9}" dt="2025-03-03T13:08:28.570" v="1" actId="20577"/>
        <pc:sldMkLst>
          <pc:docMk/>
          <pc:sldMk cId="826505847" sldId="315"/>
        </pc:sldMkLst>
      </pc:sldChg>
      <pc:sldChg chg="modNotesTx">
        <pc:chgData name="Jo Krøjer" userId="97cdfa37-a797-4d22-b7b3-a0136d92fb49" providerId="ADAL" clId="{C91EAA7B-1586-48F9-970F-7CA576FD95E9}" dt="2025-03-03T13:08:44.590" v="3" actId="20577"/>
        <pc:sldMkLst>
          <pc:docMk/>
          <pc:sldMk cId="1761414779" sldId="317"/>
        </pc:sldMkLst>
      </pc:sldChg>
      <pc:sldChg chg="modNotesTx">
        <pc:chgData name="Jo Krøjer" userId="97cdfa37-a797-4d22-b7b3-a0136d92fb49" providerId="ADAL" clId="{C91EAA7B-1586-48F9-970F-7CA576FD95E9}" dt="2025-03-03T13:08:50.580" v="4" actId="20577"/>
        <pc:sldMkLst>
          <pc:docMk/>
          <pc:sldMk cId="2846658178" sldId="318"/>
        </pc:sldMkLst>
      </pc:sldChg>
      <pc:sldChg chg="modNotesTx">
        <pc:chgData name="Jo Krøjer" userId="97cdfa37-a797-4d22-b7b3-a0136d92fb49" providerId="ADAL" clId="{C91EAA7B-1586-48F9-970F-7CA576FD95E9}" dt="2025-03-03T13:09:15.083" v="7" actId="20577"/>
        <pc:sldMkLst>
          <pc:docMk/>
          <pc:sldMk cId="109183146" sldId="319"/>
        </pc:sldMkLst>
      </pc:sldChg>
      <pc:sldChg chg="modNotesTx">
        <pc:chgData name="Jo Krøjer" userId="97cdfa37-a797-4d22-b7b3-a0136d92fb49" providerId="ADAL" clId="{C91EAA7B-1586-48F9-970F-7CA576FD95E9}" dt="2025-03-03T13:08:56.688" v="5" actId="20577"/>
        <pc:sldMkLst>
          <pc:docMk/>
          <pc:sldMk cId="2528334875" sldId="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1A8A2B9-6F8C-460C-BD46-FE15CEE9B233}"/>
              </a:ext>
            </a:extLst>
          </p:cNvPr>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D72B0CC-F0E5-45CD-A7C5-713B37330CBD}"/>
              </a:ext>
            </a:extLst>
          </p:cNvPr>
          <p:cNvSpPr>
            <a:spLocks noGrp="1"/>
          </p:cNvSpPr>
          <p:nvPr>
            <p:ph type="dt" sz="quarter" idx="1"/>
          </p:nvPr>
        </p:nvSpPr>
        <p:spPr>
          <a:xfrm>
            <a:off x="3805482" y="0"/>
            <a:ext cx="2911263" cy="494472"/>
          </a:xfrm>
          <a:prstGeom prst="rect">
            <a:avLst/>
          </a:prstGeom>
        </p:spPr>
        <p:txBody>
          <a:bodyPr vert="horz" lIns="91440" tIns="45720" rIns="91440" bIns="45720" rtlCol="0"/>
          <a:lstStyle>
            <a:lvl1pPr algn="r">
              <a:defRPr sz="1200"/>
            </a:lvl1pPr>
          </a:lstStyle>
          <a:p>
            <a:fld id="{657BAEAE-E99B-4EFF-BFE0-E215D0A90CD5}" type="datetimeFigureOut">
              <a:rPr lang="da-DK" smtClean="0"/>
              <a:t>03-03-2025</a:t>
            </a:fld>
            <a:endParaRPr lang="da-DK"/>
          </a:p>
        </p:txBody>
      </p:sp>
      <p:sp>
        <p:nvSpPr>
          <p:cNvPr id="4" name="Pladsholder til sidefod 3">
            <a:extLst>
              <a:ext uri="{FF2B5EF4-FFF2-40B4-BE49-F238E27FC236}">
                <a16:creationId xmlns:a16="http://schemas.microsoft.com/office/drawing/2014/main" id="{D480758E-9667-4A54-9A91-B4D381E620E7}"/>
              </a:ext>
            </a:extLst>
          </p:cNvPr>
          <p:cNvSpPr>
            <a:spLocks noGrp="1"/>
          </p:cNvSpPr>
          <p:nvPr>
            <p:ph type="ftr" sz="quarter" idx="2"/>
          </p:nvPr>
        </p:nvSpPr>
        <p:spPr>
          <a:xfrm>
            <a:off x="0" y="9360730"/>
            <a:ext cx="2911263" cy="494470"/>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6F8FB661-037C-4A0B-845B-F7847FE0EBEE}"/>
              </a:ext>
            </a:extLst>
          </p:cNvPr>
          <p:cNvSpPr>
            <a:spLocks noGrp="1"/>
          </p:cNvSpPr>
          <p:nvPr>
            <p:ph type="sldNum" sz="quarter" idx="3"/>
          </p:nvPr>
        </p:nvSpPr>
        <p:spPr>
          <a:xfrm>
            <a:off x="3805482" y="9360730"/>
            <a:ext cx="2911263" cy="494470"/>
          </a:xfrm>
          <a:prstGeom prst="rect">
            <a:avLst/>
          </a:prstGeom>
        </p:spPr>
        <p:txBody>
          <a:bodyPr vert="horz" lIns="91440" tIns="45720" rIns="91440" bIns="45720" rtlCol="0" anchor="b"/>
          <a:lstStyle>
            <a:lvl1pPr algn="r">
              <a:defRPr sz="1200"/>
            </a:lvl1pPr>
          </a:lstStyle>
          <a:p>
            <a:fld id="{B79C72E1-3D1F-4684-AA0F-606ED0B7D296}" type="slidenum">
              <a:rPr lang="da-DK" smtClean="0"/>
              <a:t>‹nr.›</a:t>
            </a:fld>
            <a:endParaRPr lang="da-DK"/>
          </a:p>
        </p:txBody>
      </p:sp>
    </p:spTree>
    <p:extLst>
      <p:ext uri="{BB962C8B-B14F-4D97-AF65-F5344CB8AC3E}">
        <p14:creationId xmlns:p14="http://schemas.microsoft.com/office/powerpoint/2010/main" val="109291272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84480B8A-1C30-44FC-B91B-DFDA4DF3965D}" type="datetimeFigureOut">
              <a:rPr lang="da-DK" smtClean="0"/>
              <a:t>03-03-2025</a:t>
            </a:fld>
            <a:endParaRPr lang="da-DK"/>
          </a:p>
        </p:txBody>
      </p:sp>
      <p:sp>
        <p:nvSpPr>
          <p:cNvPr id="4" name="Pladsholder til slidebillede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DAE65FC4-ED6A-4C17-9DB8-EECED9829764}" type="slidenum">
              <a:rPr lang="da-DK" smtClean="0"/>
              <a:t>‹nr.›</a:t>
            </a:fld>
            <a:endParaRPr lang="da-DK"/>
          </a:p>
        </p:txBody>
      </p:sp>
    </p:spTree>
    <p:extLst>
      <p:ext uri="{BB962C8B-B14F-4D97-AF65-F5344CB8AC3E}">
        <p14:creationId xmlns:p14="http://schemas.microsoft.com/office/powerpoint/2010/main" val="297512142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10"/>
          </p:nvPr>
        </p:nvSpPr>
        <p:spPr/>
        <p:txBody>
          <a:bodyPr/>
          <a:lstStyle/>
          <a:p>
            <a:fld id="{DAE65FC4-ED6A-4C17-9DB8-EECED9829764}" type="slidenum">
              <a:rPr lang="da-DK" smtClean="0"/>
              <a:t>1</a:t>
            </a:fld>
            <a:endParaRPr lang="da-DK"/>
          </a:p>
        </p:txBody>
      </p:sp>
      <p:sp>
        <p:nvSpPr>
          <p:cNvPr id="5" name="Pladsholder til sidefod 4">
            <a:extLst>
              <a:ext uri="{FF2B5EF4-FFF2-40B4-BE49-F238E27FC236}">
                <a16:creationId xmlns:a16="http://schemas.microsoft.com/office/drawing/2014/main" id="{0E4FDC33-18EB-432D-9015-1FF94789F8C2}"/>
              </a:ext>
            </a:extLst>
          </p:cNvPr>
          <p:cNvSpPr>
            <a:spLocks noGrp="1"/>
          </p:cNvSpPr>
          <p:nvPr>
            <p:ph type="ftr" sz="quarter" idx="4"/>
          </p:nvPr>
        </p:nvSpPr>
        <p:spPr/>
        <p:txBody>
          <a:bodyPr/>
          <a:lstStyle/>
          <a:p>
            <a:endParaRPr lang="da-DK"/>
          </a:p>
        </p:txBody>
      </p:sp>
      <p:sp>
        <p:nvSpPr>
          <p:cNvPr id="6" name="Pladsholder til sidehoved 5">
            <a:extLst>
              <a:ext uri="{FF2B5EF4-FFF2-40B4-BE49-F238E27FC236}">
                <a16:creationId xmlns:a16="http://schemas.microsoft.com/office/drawing/2014/main" id="{7C7E511D-2881-4D1A-ACC8-75F1E5C95C90}"/>
              </a:ext>
            </a:extLst>
          </p:cNvPr>
          <p:cNvSpPr>
            <a:spLocks noGrp="1"/>
          </p:cNvSpPr>
          <p:nvPr>
            <p:ph type="hdr" sz="quarter"/>
          </p:nvPr>
        </p:nvSpPr>
        <p:spPr/>
        <p:txBody>
          <a:bodyPr/>
          <a:lstStyle/>
          <a:p>
            <a:endParaRPr lang="da-DK"/>
          </a:p>
        </p:txBody>
      </p:sp>
    </p:spTree>
    <p:extLst>
      <p:ext uri="{BB962C8B-B14F-4D97-AF65-F5344CB8AC3E}">
        <p14:creationId xmlns:p14="http://schemas.microsoft.com/office/powerpoint/2010/main" val="172565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p:txBody>
      </p:sp>
      <p:sp>
        <p:nvSpPr>
          <p:cNvPr id="4" name="Pladsholder til slidenummer 3"/>
          <p:cNvSpPr>
            <a:spLocks noGrp="1"/>
          </p:cNvSpPr>
          <p:nvPr>
            <p:ph type="sldNum" sz="quarter" idx="10"/>
          </p:nvPr>
        </p:nvSpPr>
        <p:spPr/>
        <p:txBody>
          <a:bodyPr/>
          <a:lstStyle/>
          <a:p>
            <a:fld id="{DAE65FC4-ED6A-4C17-9DB8-EECED9829764}" type="slidenum">
              <a:rPr lang="da-DK" smtClean="0"/>
              <a:t>10</a:t>
            </a:fld>
            <a:endParaRPr lang="da-DK"/>
          </a:p>
        </p:txBody>
      </p:sp>
    </p:spTree>
    <p:extLst>
      <p:ext uri="{BB962C8B-B14F-4D97-AF65-F5344CB8AC3E}">
        <p14:creationId xmlns:p14="http://schemas.microsoft.com/office/powerpoint/2010/main" val="427232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p:txBody>
      </p:sp>
      <p:sp>
        <p:nvSpPr>
          <p:cNvPr id="4" name="Pladsholder til slidenummer 3"/>
          <p:cNvSpPr>
            <a:spLocks noGrp="1"/>
          </p:cNvSpPr>
          <p:nvPr>
            <p:ph type="sldNum" sz="quarter" idx="10"/>
          </p:nvPr>
        </p:nvSpPr>
        <p:spPr/>
        <p:txBody>
          <a:bodyPr/>
          <a:lstStyle/>
          <a:p>
            <a:fld id="{DAE65FC4-ED6A-4C17-9DB8-EECED9829764}" type="slidenum">
              <a:rPr lang="da-DK" smtClean="0"/>
              <a:t>12</a:t>
            </a:fld>
            <a:endParaRPr lang="da-DK"/>
          </a:p>
        </p:txBody>
      </p:sp>
      <p:sp>
        <p:nvSpPr>
          <p:cNvPr id="5" name="Pladsholder til sidefod 4">
            <a:extLst>
              <a:ext uri="{FF2B5EF4-FFF2-40B4-BE49-F238E27FC236}">
                <a16:creationId xmlns:a16="http://schemas.microsoft.com/office/drawing/2014/main" id="{4B69CC2B-A813-45A1-A8AB-995F5E82085E}"/>
              </a:ext>
            </a:extLst>
          </p:cNvPr>
          <p:cNvSpPr>
            <a:spLocks noGrp="1"/>
          </p:cNvSpPr>
          <p:nvPr>
            <p:ph type="ftr" sz="quarter" idx="4"/>
          </p:nvPr>
        </p:nvSpPr>
        <p:spPr/>
        <p:txBody>
          <a:bodyPr/>
          <a:lstStyle/>
          <a:p>
            <a:endParaRPr lang="da-DK"/>
          </a:p>
        </p:txBody>
      </p:sp>
      <p:sp>
        <p:nvSpPr>
          <p:cNvPr id="6" name="Pladsholder til sidehoved 5">
            <a:extLst>
              <a:ext uri="{FF2B5EF4-FFF2-40B4-BE49-F238E27FC236}">
                <a16:creationId xmlns:a16="http://schemas.microsoft.com/office/drawing/2014/main" id="{4E384FEE-47A9-469C-98E8-1C6EC2DA25A7}"/>
              </a:ext>
            </a:extLst>
          </p:cNvPr>
          <p:cNvSpPr>
            <a:spLocks noGrp="1"/>
          </p:cNvSpPr>
          <p:nvPr>
            <p:ph type="hdr" sz="quarter"/>
          </p:nvPr>
        </p:nvSpPr>
        <p:spPr/>
        <p:txBody>
          <a:bodyPr/>
          <a:lstStyle/>
          <a:p>
            <a:endParaRPr lang="da-DK"/>
          </a:p>
        </p:txBody>
      </p:sp>
    </p:spTree>
    <p:extLst>
      <p:ext uri="{BB962C8B-B14F-4D97-AF65-F5344CB8AC3E}">
        <p14:creationId xmlns:p14="http://schemas.microsoft.com/office/powerpoint/2010/main" val="97167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p:txBody>
      </p:sp>
      <p:sp>
        <p:nvSpPr>
          <p:cNvPr id="4" name="Pladsholder til slidenummer 3"/>
          <p:cNvSpPr>
            <a:spLocks noGrp="1"/>
          </p:cNvSpPr>
          <p:nvPr>
            <p:ph type="sldNum" sz="quarter" idx="10"/>
          </p:nvPr>
        </p:nvSpPr>
        <p:spPr/>
        <p:txBody>
          <a:bodyPr/>
          <a:lstStyle/>
          <a:p>
            <a:fld id="{DAE65FC4-ED6A-4C17-9DB8-EECED9829764}" type="slidenum">
              <a:rPr lang="da-DK" smtClean="0"/>
              <a:t>13</a:t>
            </a:fld>
            <a:endParaRPr lang="da-DK"/>
          </a:p>
        </p:txBody>
      </p:sp>
    </p:spTree>
    <p:extLst>
      <p:ext uri="{BB962C8B-B14F-4D97-AF65-F5344CB8AC3E}">
        <p14:creationId xmlns:p14="http://schemas.microsoft.com/office/powerpoint/2010/main" val="271226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876FEF8-C77E-4A5A-B5DF-C59612D71CF6}" type="slidenum">
              <a:rPr lang="da-DK" smtClean="0"/>
              <a:t>2</a:t>
            </a:fld>
            <a:endParaRPr lang="da-DK"/>
          </a:p>
        </p:txBody>
      </p:sp>
    </p:spTree>
    <p:extLst>
      <p:ext uri="{BB962C8B-B14F-4D97-AF65-F5344CB8AC3E}">
        <p14:creationId xmlns:p14="http://schemas.microsoft.com/office/powerpoint/2010/main" val="427446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b="0"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10"/>
          </p:nvPr>
        </p:nvSpPr>
        <p:spPr/>
        <p:txBody>
          <a:bodyPr/>
          <a:lstStyle/>
          <a:p>
            <a:fld id="{DAE65FC4-ED6A-4C17-9DB8-EECED9829764}" type="slidenum">
              <a:rPr lang="da-DK" smtClean="0"/>
              <a:t>3</a:t>
            </a:fld>
            <a:endParaRPr lang="da-DK"/>
          </a:p>
        </p:txBody>
      </p:sp>
    </p:spTree>
    <p:extLst>
      <p:ext uri="{BB962C8B-B14F-4D97-AF65-F5344CB8AC3E}">
        <p14:creationId xmlns:p14="http://schemas.microsoft.com/office/powerpoint/2010/main" val="39337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b="0" i="0" dirty="0">
              <a:solidFill>
                <a:srgbClr val="222222"/>
              </a:solidFill>
              <a:effectLst/>
              <a:latin typeface="Source Sans Pro" panose="020B0503030403020204" pitchFamily="34" charset="0"/>
            </a:endParaRPr>
          </a:p>
        </p:txBody>
      </p:sp>
      <p:sp>
        <p:nvSpPr>
          <p:cNvPr id="4" name="Pladsholder til sidehoved 3"/>
          <p:cNvSpPr>
            <a:spLocks noGrp="1"/>
          </p:cNvSpPr>
          <p:nvPr>
            <p:ph type="hdr" sz="quarter"/>
          </p:nvPr>
        </p:nvSpPr>
        <p:spPr/>
        <p:txBody>
          <a:bodyPr/>
          <a:lstStyle/>
          <a:p>
            <a:endParaRPr lang="da-DK"/>
          </a:p>
        </p:txBody>
      </p:sp>
      <p:sp>
        <p:nvSpPr>
          <p:cNvPr id="5" name="Pladsholder til sidefod 4"/>
          <p:cNvSpPr>
            <a:spLocks noGrp="1"/>
          </p:cNvSpPr>
          <p:nvPr>
            <p:ph type="ftr" sz="quarter" idx="4"/>
          </p:nvPr>
        </p:nvSpPr>
        <p:spPr/>
        <p:txBody>
          <a:bodyPr/>
          <a:lstStyle/>
          <a:p>
            <a:endParaRPr lang="da-DK"/>
          </a:p>
        </p:txBody>
      </p:sp>
      <p:sp>
        <p:nvSpPr>
          <p:cNvPr id="6" name="Pladsholder til slidenummer 5"/>
          <p:cNvSpPr>
            <a:spLocks noGrp="1"/>
          </p:cNvSpPr>
          <p:nvPr>
            <p:ph type="sldNum" sz="quarter" idx="5"/>
          </p:nvPr>
        </p:nvSpPr>
        <p:spPr/>
        <p:txBody>
          <a:bodyPr/>
          <a:lstStyle/>
          <a:p>
            <a:fld id="{DAE65FC4-ED6A-4C17-9DB8-EECED9829764}" type="slidenum">
              <a:rPr lang="da-DK" smtClean="0"/>
              <a:t>4</a:t>
            </a:fld>
            <a:endParaRPr lang="da-DK"/>
          </a:p>
        </p:txBody>
      </p:sp>
    </p:spTree>
    <p:extLst>
      <p:ext uri="{BB962C8B-B14F-4D97-AF65-F5344CB8AC3E}">
        <p14:creationId xmlns:p14="http://schemas.microsoft.com/office/powerpoint/2010/main" val="114788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endParaRPr lang="da-DK"/>
          </a:p>
        </p:txBody>
      </p:sp>
      <p:sp>
        <p:nvSpPr>
          <p:cNvPr id="5" name="Pladsholder til sidefod 4"/>
          <p:cNvSpPr>
            <a:spLocks noGrp="1"/>
          </p:cNvSpPr>
          <p:nvPr>
            <p:ph type="ftr" sz="quarter" idx="4"/>
          </p:nvPr>
        </p:nvSpPr>
        <p:spPr/>
        <p:txBody>
          <a:bodyPr/>
          <a:lstStyle/>
          <a:p>
            <a:endParaRPr lang="da-DK"/>
          </a:p>
        </p:txBody>
      </p:sp>
      <p:sp>
        <p:nvSpPr>
          <p:cNvPr id="6" name="Pladsholder til slidenummer 5"/>
          <p:cNvSpPr>
            <a:spLocks noGrp="1"/>
          </p:cNvSpPr>
          <p:nvPr>
            <p:ph type="sldNum" sz="quarter" idx="5"/>
          </p:nvPr>
        </p:nvSpPr>
        <p:spPr/>
        <p:txBody>
          <a:bodyPr/>
          <a:lstStyle/>
          <a:p>
            <a:fld id="{DAE65FC4-ED6A-4C17-9DB8-EECED9829764}" type="slidenum">
              <a:rPr lang="da-DK" smtClean="0"/>
              <a:t>5</a:t>
            </a:fld>
            <a:endParaRPr lang="da-DK"/>
          </a:p>
        </p:txBody>
      </p:sp>
    </p:spTree>
    <p:extLst>
      <p:ext uri="{BB962C8B-B14F-4D97-AF65-F5344CB8AC3E}">
        <p14:creationId xmlns:p14="http://schemas.microsoft.com/office/powerpoint/2010/main" val="16805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endParaRPr lang="da-DK"/>
          </a:p>
        </p:txBody>
      </p:sp>
      <p:sp>
        <p:nvSpPr>
          <p:cNvPr id="5" name="Pladsholder til sidefod 4"/>
          <p:cNvSpPr>
            <a:spLocks noGrp="1"/>
          </p:cNvSpPr>
          <p:nvPr>
            <p:ph type="ftr" sz="quarter" idx="4"/>
          </p:nvPr>
        </p:nvSpPr>
        <p:spPr/>
        <p:txBody>
          <a:bodyPr/>
          <a:lstStyle/>
          <a:p>
            <a:endParaRPr lang="da-DK"/>
          </a:p>
        </p:txBody>
      </p:sp>
      <p:sp>
        <p:nvSpPr>
          <p:cNvPr id="6" name="Pladsholder til slidenummer 5"/>
          <p:cNvSpPr>
            <a:spLocks noGrp="1"/>
          </p:cNvSpPr>
          <p:nvPr>
            <p:ph type="sldNum" sz="quarter" idx="5"/>
          </p:nvPr>
        </p:nvSpPr>
        <p:spPr/>
        <p:txBody>
          <a:bodyPr/>
          <a:lstStyle/>
          <a:p>
            <a:fld id="{DAE65FC4-ED6A-4C17-9DB8-EECED9829764}" type="slidenum">
              <a:rPr lang="da-DK" smtClean="0"/>
              <a:t>6</a:t>
            </a:fld>
            <a:endParaRPr lang="da-DK"/>
          </a:p>
        </p:txBody>
      </p:sp>
    </p:spTree>
    <p:extLst>
      <p:ext uri="{BB962C8B-B14F-4D97-AF65-F5344CB8AC3E}">
        <p14:creationId xmlns:p14="http://schemas.microsoft.com/office/powerpoint/2010/main" val="224721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sz="1200" b="1" dirty="0">
              <a:solidFill>
                <a:schemeClr val="accent2">
                  <a:lumMod val="75000"/>
                </a:schemeClr>
              </a:solidFill>
              <a:latin typeface="+mj-lt"/>
              <a:ea typeface="+mj-ea"/>
              <a:cs typeface="+mj-cs"/>
            </a:endParaRPr>
          </a:p>
          <a:p>
            <a:endParaRPr lang="da-DK" dirty="0"/>
          </a:p>
        </p:txBody>
      </p:sp>
      <p:sp>
        <p:nvSpPr>
          <p:cNvPr id="4" name="Pladsholder til sidehoved 3"/>
          <p:cNvSpPr>
            <a:spLocks noGrp="1"/>
          </p:cNvSpPr>
          <p:nvPr>
            <p:ph type="hdr" sz="quarter"/>
          </p:nvPr>
        </p:nvSpPr>
        <p:spPr/>
        <p:txBody>
          <a:bodyPr/>
          <a:lstStyle/>
          <a:p>
            <a:endParaRPr lang="da-DK"/>
          </a:p>
        </p:txBody>
      </p:sp>
      <p:sp>
        <p:nvSpPr>
          <p:cNvPr id="5" name="Pladsholder til sidefod 4"/>
          <p:cNvSpPr>
            <a:spLocks noGrp="1"/>
          </p:cNvSpPr>
          <p:nvPr>
            <p:ph type="ftr" sz="quarter" idx="4"/>
          </p:nvPr>
        </p:nvSpPr>
        <p:spPr/>
        <p:txBody>
          <a:bodyPr/>
          <a:lstStyle/>
          <a:p>
            <a:endParaRPr lang="da-DK"/>
          </a:p>
        </p:txBody>
      </p:sp>
      <p:sp>
        <p:nvSpPr>
          <p:cNvPr id="6" name="Pladsholder til slidenummer 5"/>
          <p:cNvSpPr>
            <a:spLocks noGrp="1"/>
          </p:cNvSpPr>
          <p:nvPr>
            <p:ph type="sldNum" sz="quarter" idx="5"/>
          </p:nvPr>
        </p:nvSpPr>
        <p:spPr/>
        <p:txBody>
          <a:bodyPr/>
          <a:lstStyle/>
          <a:p>
            <a:fld id="{DAE65FC4-ED6A-4C17-9DB8-EECED9829764}" type="slidenum">
              <a:rPr lang="da-DK" smtClean="0"/>
              <a:t>7</a:t>
            </a:fld>
            <a:endParaRPr lang="da-DK"/>
          </a:p>
        </p:txBody>
      </p:sp>
    </p:spTree>
    <p:extLst>
      <p:ext uri="{BB962C8B-B14F-4D97-AF65-F5344CB8AC3E}">
        <p14:creationId xmlns:p14="http://schemas.microsoft.com/office/powerpoint/2010/main" val="357624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p:txBody>
      </p:sp>
      <p:sp>
        <p:nvSpPr>
          <p:cNvPr id="4" name="Pladsholder til slidenummer 3"/>
          <p:cNvSpPr>
            <a:spLocks noGrp="1"/>
          </p:cNvSpPr>
          <p:nvPr>
            <p:ph type="sldNum" sz="quarter" idx="10"/>
          </p:nvPr>
        </p:nvSpPr>
        <p:spPr/>
        <p:txBody>
          <a:bodyPr/>
          <a:lstStyle/>
          <a:p>
            <a:fld id="{DAE65FC4-ED6A-4C17-9DB8-EECED9829764}" type="slidenum">
              <a:rPr lang="da-DK" smtClean="0"/>
              <a:t>8</a:t>
            </a:fld>
            <a:endParaRPr lang="da-DK"/>
          </a:p>
        </p:txBody>
      </p:sp>
    </p:spTree>
    <p:extLst>
      <p:ext uri="{BB962C8B-B14F-4D97-AF65-F5344CB8AC3E}">
        <p14:creationId xmlns:p14="http://schemas.microsoft.com/office/powerpoint/2010/main" val="163870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10"/>
          </p:nvPr>
        </p:nvSpPr>
        <p:spPr/>
        <p:txBody>
          <a:bodyPr/>
          <a:lstStyle/>
          <a:p>
            <a:fld id="{DAE65FC4-ED6A-4C17-9DB8-EECED9829764}" type="slidenum">
              <a:rPr lang="da-DK" smtClean="0"/>
              <a:t>9</a:t>
            </a:fld>
            <a:endParaRPr lang="da-DK"/>
          </a:p>
        </p:txBody>
      </p:sp>
      <p:sp>
        <p:nvSpPr>
          <p:cNvPr id="5" name="Pladsholder til sidefod 4">
            <a:extLst>
              <a:ext uri="{FF2B5EF4-FFF2-40B4-BE49-F238E27FC236}">
                <a16:creationId xmlns:a16="http://schemas.microsoft.com/office/drawing/2014/main" id="{4D909974-10A9-4E18-9ABB-96D33211D215}"/>
              </a:ext>
            </a:extLst>
          </p:cNvPr>
          <p:cNvSpPr>
            <a:spLocks noGrp="1"/>
          </p:cNvSpPr>
          <p:nvPr>
            <p:ph type="ftr" sz="quarter" idx="4"/>
          </p:nvPr>
        </p:nvSpPr>
        <p:spPr/>
        <p:txBody>
          <a:bodyPr/>
          <a:lstStyle/>
          <a:p>
            <a:endParaRPr lang="da-DK"/>
          </a:p>
        </p:txBody>
      </p:sp>
      <p:sp>
        <p:nvSpPr>
          <p:cNvPr id="6" name="Pladsholder til sidehoved 5">
            <a:extLst>
              <a:ext uri="{FF2B5EF4-FFF2-40B4-BE49-F238E27FC236}">
                <a16:creationId xmlns:a16="http://schemas.microsoft.com/office/drawing/2014/main" id="{B3C74F5E-4290-420B-AE42-7DB1FAD09445}"/>
              </a:ext>
            </a:extLst>
          </p:cNvPr>
          <p:cNvSpPr>
            <a:spLocks noGrp="1"/>
          </p:cNvSpPr>
          <p:nvPr>
            <p:ph type="hdr" sz="quarter"/>
          </p:nvPr>
        </p:nvSpPr>
        <p:spPr/>
        <p:txBody>
          <a:bodyPr/>
          <a:lstStyle/>
          <a:p>
            <a:endParaRPr lang="da-DK"/>
          </a:p>
        </p:txBody>
      </p:sp>
    </p:spTree>
    <p:extLst>
      <p:ext uri="{BB962C8B-B14F-4D97-AF65-F5344CB8AC3E}">
        <p14:creationId xmlns:p14="http://schemas.microsoft.com/office/powerpoint/2010/main" val="236167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45282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lodret titel 2"/>
          <p:cNvSpPr>
            <a:spLocks noGrp="1"/>
          </p:cNvSpPr>
          <p:nvPr>
            <p:ph type="body" orient="vert" idx="1"/>
          </p:nvPr>
        </p:nvSpPr>
        <p:spPr>
          <a:xfrm>
            <a:off x="838200" y="1825625"/>
            <a:ext cx="10515600" cy="4351338"/>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52070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a:prstGeom prst="rect">
            <a:avLst/>
          </a:prstGeo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33510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04F85-5537-3165-1657-397F4E0F292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C7B03B6-8F2D-1A22-7925-1C07482A083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31C7CBE-A1EF-95BE-A679-F782D239ABF6}"/>
              </a:ext>
            </a:extLst>
          </p:cNvPr>
          <p:cNvSpPr>
            <a:spLocks noGrp="1"/>
          </p:cNvSpPr>
          <p:nvPr>
            <p:ph type="dt" sz="half" idx="10"/>
          </p:nvPr>
        </p:nvSpPr>
        <p:spPr/>
        <p:txBody>
          <a:bodyPr/>
          <a:lstStyle/>
          <a:p>
            <a:fld id="{54ACB4B4-3B2C-4AC9-9FBB-EADB4587725D}" type="datetimeFigureOut">
              <a:rPr lang="da-DK" smtClean="0"/>
              <a:t>03-03-2025</a:t>
            </a:fld>
            <a:endParaRPr lang="da-DK"/>
          </a:p>
        </p:txBody>
      </p:sp>
      <p:sp>
        <p:nvSpPr>
          <p:cNvPr id="5" name="Pladsholder til sidefod 4">
            <a:extLst>
              <a:ext uri="{FF2B5EF4-FFF2-40B4-BE49-F238E27FC236}">
                <a16:creationId xmlns:a16="http://schemas.microsoft.com/office/drawing/2014/main" id="{9F1B8A4F-9B80-7226-5BAB-080BCDB33A3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95B0320-8254-996C-644C-37357DB68A62}"/>
              </a:ext>
            </a:extLst>
          </p:cNvPr>
          <p:cNvSpPr>
            <a:spLocks noGrp="1"/>
          </p:cNvSpPr>
          <p:nvPr>
            <p:ph type="sldNum" sz="quarter" idx="12"/>
          </p:nvPr>
        </p:nvSpPr>
        <p:spPr/>
        <p:txBody>
          <a:bodyPr/>
          <a:lstStyle/>
          <a:p>
            <a:fld id="{0EEAEE25-3E44-406F-A6A1-4F58B48840C6}" type="slidenum">
              <a:rPr lang="da-DK" smtClean="0"/>
              <a:t>‹nr.›</a:t>
            </a:fld>
            <a:endParaRPr lang="da-DK"/>
          </a:p>
        </p:txBody>
      </p:sp>
    </p:spTree>
    <p:extLst>
      <p:ext uri="{BB962C8B-B14F-4D97-AF65-F5344CB8AC3E}">
        <p14:creationId xmlns:p14="http://schemas.microsoft.com/office/powerpoint/2010/main" val="1055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21400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13736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951686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838200" y="6356350"/>
            <a:ext cx="2743200" cy="365125"/>
          </a:xfrm>
          <a:prstGeom prst="rect">
            <a:avLst/>
          </a:prstGeom>
        </p:spPr>
        <p:txBody>
          <a:bodyPr/>
          <a:lstStyle/>
          <a:p>
            <a:endParaRPr lang="da-DK"/>
          </a:p>
        </p:txBody>
      </p:sp>
      <p:sp>
        <p:nvSpPr>
          <p:cNvPr id="8" name="Pladsholder til sidefod 7"/>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48899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dato 2"/>
          <p:cNvSpPr>
            <a:spLocks noGrp="1"/>
          </p:cNvSpPr>
          <p:nvPr>
            <p:ph type="dt" sz="half" idx="10"/>
          </p:nvPr>
        </p:nvSpPr>
        <p:spPr>
          <a:xfrm>
            <a:off x="838200" y="6356350"/>
            <a:ext cx="2743200" cy="365125"/>
          </a:xfrm>
          <a:prstGeom prst="rect">
            <a:avLst/>
          </a:prstGeom>
        </p:spPr>
        <p:txBody>
          <a:bodyPr/>
          <a:lstStyle/>
          <a:p>
            <a:endParaRPr lang="da-DK"/>
          </a:p>
        </p:txBody>
      </p:sp>
      <p:sp>
        <p:nvSpPr>
          <p:cNvPr id="4" name="Pladsholder til sidefod 3"/>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80187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838200" y="6356350"/>
            <a:ext cx="2743200" cy="365125"/>
          </a:xfrm>
          <a:prstGeom prst="rect">
            <a:avLst/>
          </a:prstGeom>
        </p:spPr>
        <p:txBody>
          <a:bodyPr/>
          <a:lstStyle/>
          <a:p>
            <a:endParaRPr lang="da-DK"/>
          </a:p>
        </p:txBody>
      </p:sp>
      <p:sp>
        <p:nvSpPr>
          <p:cNvPr id="3" name="Pladsholder til sidefod 2"/>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458425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44067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26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731996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lodret titel 2"/>
          <p:cNvSpPr>
            <a:spLocks noGrp="1"/>
          </p:cNvSpPr>
          <p:nvPr>
            <p:ph type="body" orient="vert" idx="1"/>
          </p:nvPr>
        </p:nvSpPr>
        <p:spPr>
          <a:xfrm>
            <a:off x="838200" y="1825625"/>
            <a:ext cx="10515600" cy="4351338"/>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4060681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a:prstGeom prst="rect">
            <a:avLst/>
          </a:prstGeo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42272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89876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59870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677588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838200" y="6356350"/>
            <a:ext cx="2743200" cy="365125"/>
          </a:xfrm>
          <a:prstGeom prst="rect">
            <a:avLst/>
          </a:prstGeom>
        </p:spPr>
        <p:txBody>
          <a:bodyPr/>
          <a:lstStyle/>
          <a:p>
            <a:endParaRPr lang="da-DK"/>
          </a:p>
        </p:txBody>
      </p:sp>
      <p:sp>
        <p:nvSpPr>
          <p:cNvPr id="8" name="Pladsholder til sidefod 7"/>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784203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dato 2"/>
          <p:cNvSpPr>
            <a:spLocks noGrp="1"/>
          </p:cNvSpPr>
          <p:nvPr>
            <p:ph type="dt" sz="half" idx="10"/>
          </p:nvPr>
        </p:nvSpPr>
        <p:spPr>
          <a:xfrm>
            <a:off x="838200" y="6356350"/>
            <a:ext cx="2743200" cy="365125"/>
          </a:xfrm>
          <a:prstGeom prst="rect">
            <a:avLst/>
          </a:prstGeom>
        </p:spPr>
        <p:txBody>
          <a:bodyPr/>
          <a:lstStyle/>
          <a:p>
            <a:endParaRPr lang="da-DK"/>
          </a:p>
        </p:txBody>
      </p:sp>
      <p:sp>
        <p:nvSpPr>
          <p:cNvPr id="4" name="Pladsholder til sidefod 3"/>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83015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838200" y="6356350"/>
            <a:ext cx="2743200" cy="365125"/>
          </a:xfrm>
          <a:prstGeom prst="rect">
            <a:avLst/>
          </a:prstGeom>
        </p:spPr>
        <p:txBody>
          <a:bodyPr/>
          <a:lstStyle/>
          <a:p>
            <a:endParaRPr lang="da-DK"/>
          </a:p>
        </p:txBody>
      </p:sp>
      <p:sp>
        <p:nvSpPr>
          <p:cNvPr id="3" name="Pladsholder til sidefod 2"/>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909135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47306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936312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745016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lodret titel 2"/>
          <p:cNvSpPr>
            <a:spLocks noGrp="1"/>
          </p:cNvSpPr>
          <p:nvPr>
            <p:ph type="body" orient="vert" idx="1"/>
          </p:nvPr>
        </p:nvSpPr>
        <p:spPr>
          <a:xfrm>
            <a:off x="838200" y="1825625"/>
            <a:ext cx="10515600" cy="4351338"/>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064144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a:prstGeom prst="rect">
            <a:avLst/>
          </a:prstGeo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23309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dirty="0"/>
              <a:t>Klik for at redigere i master</a:t>
            </a:r>
          </a:p>
        </p:txBody>
      </p:sp>
    </p:spTree>
    <p:extLst>
      <p:ext uri="{BB962C8B-B14F-4D97-AF65-F5344CB8AC3E}">
        <p14:creationId xmlns:p14="http://schemas.microsoft.com/office/powerpoint/2010/main" val="366488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61865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838200" y="6356350"/>
            <a:ext cx="2743200" cy="365125"/>
          </a:xfrm>
          <a:prstGeom prst="rect">
            <a:avLst/>
          </a:prstGeom>
        </p:spPr>
        <p:txBody>
          <a:bodyPr/>
          <a:lstStyle/>
          <a:p>
            <a:endParaRPr lang="da-DK"/>
          </a:p>
        </p:txBody>
      </p:sp>
      <p:sp>
        <p:nvSpPr>
          <p:cNvPr id="8" name="Pladsholder til sidefod 7"/>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379223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a-DK"/>
              <a:t>Klik for at redigere i master</a:t>
            </a:r>
          </a:p>
        </p:txBody>
      </p:sp>
      <p:sp>
        <p:nvSpPr>
          <p:cNvPr id="3" name="Pladsholder til dato 2"/>
          <p:cNvSpPr>
            <a:spLocks noGrp="1"/>
          </p:cNvSpPr>
          <p:nvPr>
            <p:ph type="dt" sz="half" idx="10"/>
          </p:nvPr>
        </p:nvSpPr>
        <p:spPr>
          <a:xfrm>
            <a:off x="838200" y="6356350"/>
            <a:ext cx="2743200" cy="365125"/>
          </a:xfrm>
          <a:prstGeom prst="rect">
            <a:avLst/>
          </a:prstGeom>
        </p:spPr>
        <p:txBody>
          <a:bodyPr/>
          <a:lstStyle/>
          <a:p>
            <a:endParaRPr lang="da-DK"/>
          </a:p>
        </p:txBody>
      </p:sp>
      <p:sp>
        <p:nvSpPr>
          <p:cNvPr id="4" name="Pladsholder til sidefod 3"/>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52703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838200" y="6356350"/>
            <a:ext cx="2743200" cy="365125"/>
          </a:xfrm>
          <a:prstGeom prst="rect">
            <a:avLst/>
          </a:prstGeom>
        </p:spPr>
        <p:txBody>
          <a:bodyPr/>
          <a:lstStyle/>
          <a:p>
            <a:endParaRPr lang="da-DK"/>
          </a:p>
        </p:txBody>
      </p:sp>
      <p:sp>
        <p:nvSpPr>
          <p:cNvPr id="3" name="Pladsholder til sidefod 2"/>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76811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55587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p>
            <a:endParaRPr lang="da-DK"/>
          </a:p>
        </p:txBody>
      </p:sp>
      <p:sp>
        <p:nvSpPr>
          <p:cNvPr id="6" name="Pladsholder til sidefod 5"/>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p>
            <a:fld id="{FAF528F1-DC7A-4752-8E75-2178EA25188A}" type="slidenum">
              <a:rPr lang="da-DK" smtClean="0"/>
              <a:t>‹nr.›</a:t>
            </a:fld>
            <a:endParaRPr lang="da-DK"/>
          </a:p>
        </p:txBody>
      </p:sp>
    </p:spTree>
    <p:extLst>
      <p:ext uri="{BB962C8B-B14F-4D97-AF65-F5344CB8AC3E}">
        <p14:creationId xmlns:p14="http://schemas.microsoft.com/office/powerpoint/2010/main" val="11873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kstfelt 6"/>
          <p:cNvSpPr txBox="1"/>
          <p:nvPr userDrawn="1"/>
        </p:nvSpPr>
        <p:spPr>
          <a:xfrm>
            <a:off x="242595" y="307909"/>
            <a:ext cx="3638939" cy="276999"/>
          </a:xfrm>
          <a:prstGeom prst="rect">
            <a:avLst/>
          </a:prstGeom>
          <a:noFill/>
        </p:spPr>
        <p:txBody>
          <a:bodyPr wrap="square" rtlCol="0">
            <a:spAutoFit/>
          </a:bodyPr>
          <a:lstStyle/>
          <a:p>
            <a:r>
              <a:rPr lang="da-DK" sz="1200" b="1" dirty="0">
                <a:latin typeface="Arial" panose="020B0604020202020204" pitchFamily="34" charset="0"/>
                <a:cs typeface="Arial" panose="020B0604020202020204" pitchFamily="34" charset="0"/>
              </a:rPr>
              <a:t>Roskilde </a:t>
            </a:r>
            <a:r>
              <a:rPr lang="da-DK" sz="1200" b="1" dirty="0" err="1">
                <a:latin typeface="Arial" panose="020B0604020202020204" pitchFamily="34" charset="0"/>
                <a:cs typeface="Arial" panose="020B0604020202020204" pitchFamily="34" charset="0"/>
              </a:rPr>
              <a:t>University</a:t>
            </a:r>
            <a:endParaRPr lang="da-DK" sz="1200" b="1" dirty="0">
              <a:latin typeface="Arial" panose="020B0604020202020204" pitchFamily="34" charset="0"/>
              <a:cs typeface="Arial" panose="020B0604020202020204" pitchFamily="34" charset="0"/>
            </a:endParaRPr>
          </a:p>
        </p:txBody>
      </p:sp>
      <p:pic>
        <p:nvPicPr>
          <p:cNvPr id="8" name="Billed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24159" y="5907023"/>
            <a:ext cx="1435049" cy="604614"/>
          </a:xfrm>
          <a:prstGeom prst="rect">
            <a:avLst/>
          </a:prstGeom>
        </p:spPr>
      </p:pic>
    </p:spTree>
    <p:extLst>
      <p:ext uri="{BB962C8B-B14F-4D97-AF65-F5344CB8AC3E}">
        <p14:creationId xmlns:p14="http://schemas.microsoft.com/office/powerpoint/2010/main" val="218453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kstfelt 6"/>
          <p:cNvSpPr txBox="1"/>
          <p:nvPr userDrawn="1"/>
        </p:nvSpPr>
        <p:spPr>
          <a:xfrm>
            <a:off x="242595" y="307909"/>
            <a:ext cx="3638939" cy="276999"/>
          </a:xfrm>
          <a:prstGeom prst="rect">
            <a:avLst/>
          </a:prstGeom>
          <a:noFill/>
        </p:spPr>
        <p:txBody>
          <a:bodyPr wrap="square" rtlCol="0">
            <a:spAutoFit/>
          </a:bodyPr>
          <a:lstStyle/>
          <a:p>
            <a:r>
              <a:rPr lang="da-DK" sz="1200" b="1" dirty="0">
                <a:latin typeface="Arial" panose="020B0604020202020204" pitchFamily="34" charset="0"/>
                <a:cs typeface="Arial" panose="020B0604020202020204" pitchFamily="34" charset="0"/>
              </a:rPr>
              <a:t>Roskilde </a:t>
            </a:r>
            <a:r>
              <a:rPr lang="da-DK" sz="1200" b="1" dirty="0" err="1">
                <a:latin typeface="Arial" panose="020B0604020202020204" pitchFamily="34" charset="0"/>
                <a:cs typeface="Arial" panose="020B0604020202020204" pitchFamily="34" charset="0"/>
              </a:rPr>
              <a:t>University</a:t>
            </a:r>
            <a:endParaRPr lang="da-DK" sz="1200" b="1" dirty="0">
              <a:latin typeface="Arial" panose="020B0604020202020204" pitchFamily="34" charset="0"/>
              <a:cs typeface="Arial" panose="020B0604020202020204" pitchFamily="34" charset="0"/>
            </a:endParaRPr>
          </a:p>
        </p:txBody>
      </p:sp>
      <p:pic>
        <p:nvPicPr>
          <p:cNvPr id="8" name="Billed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78699" y="5943599"/>
            <a:ext cx="1480510" cy="623768"/>
          </a:xfrm>
          <a:prstGeom prst="rect">
            <a:avLst/>
          </a:prstGeom>
        </p:spPr>
      </p:pic>
    </p:spTree>
    <p:extLst>
      <p:ext uri="{BB962C8B-B14F-4D97-AF65-F5344CB8AC3E}">
        <p14:creationId xmlns:p14="http://schemas.microsoft.com/office/powerpoint/2010/main" val="236494456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kstfelt 6"/>
          <p:cNvSpPr txBox="1"/>
          <p:nvPr userDrawn="1"/>
        </p:nvSpPr>
        <p:spPr>
          <a:xfrm>
            <a:off x="242595" y="307909"/>
            <a:ext cx="3638939" cy="276999"/>
          </a:xfrm>
          <a:prstGeom prst="rect">
            <a:avLst/>
          </a:prstGeom>
          <a:noFill/>
        </p:spPr>
        <p:txBody>
          <a:bodyPr wrap="square" rtlCol="0">
            <a:spAutoFit/>
          </a:bodyPr>
          <a:lstStyle/>
          <a:p>
            <a:r>
              <a:rPr lang="da-DK" sz="1200" b="1" dirty="0">
                <a:latin typeface="Arial" panose="020B0604020202020204" pitchFamily="34" charset="0"/>
                <a:cs typeface="Arial" panose="020B0604020202020204" pitchFamily="34" charset="0"/>
              </a:rPr>
              <a:t>Roskilde Universitet</a:t>
            </a:r>
          </a:p>
        </p:txBody>
      </p:sp>
      <p:pic>
        <p:nvPicPr>
          <p:cNvPr id="8" name="Billed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78699" y="5943599"/>
            <a:ext cx="1480510" cy="623768"/>
          </a:xfrm>
          <a:prstGeom prst="rect">
            <a:avLst/>
          </a:prstGeom>
        </p:spPr>
      </p:pic>
    </p:spTree>
    <p:extLst>
      <p:ext uri="{BB962C8B-B14F-4D97-AF65-F5344CB8AC3E}">
        <p14:creationId xmlns:p14="http://schemas.microsoft.com/office/powerpoint/2010/main" val="3315462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hyperlink" Target="https://www.jamstalldutveckling.se/power-plays-dans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title="Indgangsportal til Roskilde Universitet"/>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07" b="14114"/>
          <a:stretch/>
        </p:blipFill>
        <p:spPr>
          <a:xfrm>
            <a:off x="0" y="104146"/>
            <a:ext cx="12192000" cy="6953956"/>
          </a:xfrm>
          <a:prstGeom prst="rect">
            <a:avLst/>
          </a:prstGeom>
        </p:spPr>
      </p:pic>
      <p:sp>
        <p:nvSpPr>
          <p:cNvPr id="7" name="Titel 1"/>
          <p:cNvSpPr txBox="1">
            <a:spLocks/>
          </p:cNvSpPr>
          <p:nvPr/>
        </p:nvSpPr>
        <p:spPr>
          <a:xfrm>
            <a:off x="1054358" y="1279520"/>
            <a:ext cx="11137641" cy="68923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5100" b="1" dirty="0">
              <a:solidFill>
                <a:schemeClr val="bg1"/>
              </a:solidFill>
              <a:latin typeface="Arial" panose="020B0604020202020204" pitchFamily="34" charset="0"/>
              <a:cs typeface="Arial" panose="020B0604020202020204" pitchFamily="34" charset="0"/>
            </a:endParaRPr>
          </a:p>
        </p:txBody>
      </p:sp>
      <p:sp>
        <p:nvSpPr>
          <p:cNvPr id="3" name="Tekstfelt 2">
            <a:extLst>
              <a:ext uri="{FF2B5EF4-FFF2-40B4-BE49-F238E27FC236}">
                <a16:creationId xmlns:a16="http://schemas.microsoft.com/office/drawing/2014/main" id="{91E78079-A3A5-51B9-525C-4E9AA3AEAF13}"/>
              </a:ext>
            </a:extLst>
          </p:cNvPr>
          <p:cNvSpPr txBox="1"/>
          <p:nvPr/>
        </p:nvSpPr>
        <p:spPr>
          <a:xfrm>
            <a:off x="928349" y="593344"/>
            <a:ext cx="10597605" cy="3693319"/>
          </a:xfrm>
          <a:prstGeom prst="rect">
            <a:avLst/>
          </a:prstGeom>
          <a:noFill/>
        </p:spPr>
        <p:txBody>
          <a:bodyPr wrap="square">
            <a:spAutoFit/>
          </a:bodyPr>
          <a:lstStyle/>
          <a:p>
            <a:r>
              <a:rPr lang="da-DK" sz="3600" b="1" i="1" dirty="0">
                <a:solidFill>
                  <a:schemeClr val="bg1"/>
                </a:solidFill>
                <a:latin typeface="Segoe UI" panose="020B0502040204020203" pitchFamily="34" charset="0"/>
                <a:ea typeface="Verdana" panose="020B0604030504040204" pitchFamily="34" charset="0"/>
                <a:cs typeface="Segoe UI" panose="020B0502040204020203" pitchFamily="34" charset="0"/>
              </a:rPr>
              <a:t>Fra omsorg til frygt og afmagt – om vold og grænseoverskridende adfærd i omsorgsarbejdet</a:t>
            </a:r>
            <a:endParaRPr lang="en-US" sz="3600" b="1" i="1" dirty="0">
              <a:solidFill>
                <a:schemeClr val="bg1"/>
              </a:solidFill>
              <a:latin typeface="Segoe UI" panose="020B0502040204020203" pitchFamily="34" charset="0"/>
              <a:ea typeface="Verdana" panose="020B0604030504040204" pitchFamily="34" charset="0"/>
              <a:cs typeface="Segoe UI" panose="020B0502040204020203" pitchFamily="34" charset="0"/>
            </a:endParaRPr>
          </a:p>
          <a:p>
            <a:endParaRPr lang="en-US" sz="5400" b="1" dirty="0">
              <a:solidFill>
                <a:schemeClr val="bg1"/>
              </a:solidFill>
              <a:latin typeface="Segoe UI" panose="020B0502040204020203" pitchFamily="34" charset="0"/>
              <a:ea typeface="Verdana" panose="020B0604030504040204" pitchFamily="34" charset="0"/>
              <a:cs typeface="Segoe UI" panose="020B0502040204020203" pitchFamily="34" charset="0"/>
            </a:endParaRPr>
          </a:p>
          <a:p>
            <a:r>
              <a:rPr lang="en-US" sz="5400" b="1" dirty="0" err="1">
                <a:solidFill>
                  <a:schemeClr val="bg1"/>
                </a:solidFill>
                <a:latin typeface="Segoe UI" panose="020B0502040204020203" pitchFamily="34" charset="0"/>
                <a:ea typeface="Verdana" panose="020B0604030504040204" pitchFamily="34" charset="0"/>
                <a:cs typeface="Segoe UI" panose="020B0502040204020203" pitchFamily="34" charset="0"/>
              </a:rPr>
              <a:t>Krænkelser</a:t>
            </a:r>
            <a:r>
              <a:rPr lang="en-US" sz="5400" b="1" dirty="0">
                <a:solidFill>
                  <a:schemeClr val="bg1"/>
                </a:solidFill>
                <a:latin typeface="Segoe UI" panose="020B0502040204020203" pitchFamily="34" charset="0"/>
                <a:ea typeface="Verdana" panose="020B0604030504040204" pitchFamily="34" charset="0"/>
                <a:cs typeface="Segoe UI" panose="020B0502040204020203" pitchFamily="34" charset="0"/>
              </a:rPr>
              <a:t> </a:t>
            </a:r>
            <a:r>
              <a:rPr lang="en-US" sz="5400" b="1" dirty="0" err="1">
                <a:solidFill>
                  <a:schemeClr val="bg1"/>
                </a:solidFill>
                <a:latin typeface="Segoe UI" panose="020B0502040204020203" pitchFamily="34" charset="0"/>
                <a:ea typeface="Verdana" panose="020B0604030504040204" pitchFamily="34" charset="0"/>
                <a:cs typeface="Segoe UI" panose="020B0502040204020203" pitchFamily="34" charset="0"/>
              </a:rPr>
              <a:t>i</a:t>
            </a:r>
            <a:r>
              <a:rPr lang="en-US" sz="5400" b="1" dirty="0">
                <a:solidFill>
                  <a:schemeClr val="bg1"/>
                </a:solidFill>
                <a:latin typeface="Segoe UI" panose="020B0502040204020203" pitchFamily="34" charset="0"/>
                <a:ea typeface="Verdana" panose="020B0604030504040204" pitchFamily="34" charset="0"/>
                <a:cs typeface="Segoe UI" panose="020B0502040204020203" pitchFamily="34" charset="0"/>
              </a:rPr>
              <a:t> </a:t>
            </a:r>
            <a:r>
              <a:rPr lang="en-US" sz="5400" b="1" dirty="0" err="1">
                <a:solidFill>
                  <a:schemeClr val="bg1"/>
                </a:solidFill>
                <a:latin typeface="Segoe UI" panose="020B0502040204020203" pitchFamily="34" charset="0"/>
                <a:ea typeface="Verdana" panose="020B0604030504040204" pitchFamily="34" charset="0"/>
                <a:cs typeface="Segoe UI" panose="020B0502040204020203" pitchFamily="34" charset="0"/>
              </a:rPr>
              <a:t>omsorgsarbejde</a:t>
            </a:r>
            <a:br>
              <a:rPr lang="en-US" sz="5400" b="1" dirty="0">
                <a:solidFill>
                  <a:schemeClr val="bg1"/>
                </a:solidFill>
                <a:latin typeface="Segoe UI" panose="020B0502040204020203" pitchFamily="34" charset="0"/>
                <a:ea typeface="Verdana" panose="020B0604030504040204" pitchFamily="34" charset="0"/>
                <a:cs typeface="Segoe UI" panose="020B0502040204020203" pitchFamily="34" charset="0"/>
              </a:rPr>
            </a:br>
            <a:r>
              <a:rPr lang="en-US" sz="5400" b="1" dirty="0">
                <a:solidFill>
                  <a:schemeClr val="bg1"/>
                </a:solidFill>
                <a:latin typeface="Segoe UI" panose="020B0502040204020203" pitchFamily="34" charset="0"/>
                <a:ea typeface="Verdana" panose="020B0604030504040204" pitchFamily="34" charset="0"/>
                <a:cs typeface="Segoe UI" panose="020B0502040204020203" pitchFamily="34" charset="0"/>
              </a:rPr>
              <a:t>- </a:t>
            </a:r>
            <a:r>
              <a:rPr lang="en-US" sz="5000" b="1" dirty="0" err="1">
                <a:solidFill>
                  <a:schemeClr val="bg1"/>
                </a:solidFill>
                <a:latin typeface="Segoe UI" panose="020B0502040204020203" pitchFamily="34" charset="0"/>
                <a:ea typeface="Verdana" panose="020B0604030504040204" pitchFamily="34" charset="0"/>
                <a:cs typeface="Segoe UI" panose="020B0502040204020203" pitchFamily="34" charset="0"/>
              </a:rPr>
              <a:t>Genkend</a:t>
            </a:r>
            <a:r>
              <a:rPr lang="en-US" sz="5000" b="1" dirty="0">
                <a:solidFill>
                  <a:schemeClr val="bg1"/>
                </a:solidFill>
                <a:latin typeface="Segoe UI" panose="020B0502040204020203" pitchFamily="34" charset="0"/>
                <a:ea typeface="Verdana" panose="020B0604030504040204" pitchFamily="34" charset="0"/>
                <a:cs typeface="Segoe UI" panose="020B0502040204020203" pitchFamily="34" charset="0"/>
              </a:rPr>
              <a:t>, </a:t>
            </a:r>
            <a:r>
              <a:rPr lang="en-US" sz="5000" b="1" dirty="0" err="1">
                <a:solidFill>
                  <a:schemeClr val="bg1"/>
                </a:solidFill>
                <a:latin typeface="Segoe UI" panose="020B0502040204020203" pitchFamily="34" charset="0"/>
                <a:ea typeface="Verdana" panose="020B0604030504040204" pitchFamily="34" charset="0"/>
                <a:cs typeface="Segoe UI" panose="020B0502040204020203" pitchFamily="34" charset="0"/>
              </a:rPr>
              <a:t>forebyg</a:t>
            </a:r>
            <a:r>
              <a:rPr lang="en-US" sz="5000" b="1" dirty="0">
                <a:solidFill>
                  <a:schemeClr val="bg1"/>
                </a:solidFill>
                <a:latin typeface="Segoe UI" panose="020B0502040204020203" pitchFamily="34" charset="0"/>
                <a:ea typeface="Verdana" panose="020B0604030504040204" pitchFamily="34" charset="0"/>
                <a:cs typeface="Segoe UI" panose="020B0502040204020203" pitchFamily="34" charset="0"/>
              </a:rPr>
              <a:t>, </a:t>
            </a:r>
            <a:r>
              <a:rPr lang="en-US" sz="5000" b="1" dirty="0" err="1">
                <a:solidFill>
                  <a:schemeClr val="bg1"/>
                </a:solidFill>
                <a:latin typeface="Segoe UI" panose="020B0502040204020203" pitchFamily="34" charset="0"/>
                <a:ea typeface="Verdana" panose="020B0604030504040204" pitchFamily="34" charset="0"/>
                <a:cs typeface="Segoe UI" panose="020B0502040204020203" pitchFamily="34" charset="0"/>
              </a:rPr>
              <a:t>håndtér</a:t>
            </a:r>
            <a:endParaRPr lang="en-US" sz="5000" dirty="0">
              <a:solidFill>
                <a:schemeClr val="bg1"/>
              </a:solidFill>
              <a:latin typeface="Segoe UI" panose="020B0502040204020203" pitchFamily="34" charset="0"/>
              <a:ea typeface="Verdana" panose="020B0604030504040204" pitchFamily="34" charset="0"/>
              <a:cs typeface="Segoe UI" panose="020B0502040204020203" pitchFamily="34" charset="0"/>
            </a:endParaRPr>
          </a:p>
        </p:txBody>
      </p:sp>
      <p:sp>
        <p:nvSpPr>
          <p:cNvPr id="5" name="Tekstfelt 4">
            <a:extLst>
              <a:ext uri="{FF2B5EF4-FFF2-40B4-BE49-F238E27FC236}">
                <a16:creationId xmlns:a16="http://schemas.microsoft.com/office/drawing/2014/main" id="{B19AA2A4-EF6A-444D-A1CC-1F991E14ACC4}"/>
              </a:ext>
            </a:extLst>
          </p:cNvPr>
          <p:cNvSpPr txBox="1"/>
          <p:nvPr/>
        </p:nvSpPr>
        <p:spPr>
          <a:xfrm>
            <a:off x="6899565" y="4571886"/>
            <a:ext cx="4914900" cy="1400383"/>
          </a:xfrm>
          <a:prstGeom prst="rect">
            <a:avLst/>
          </a:prstGeom>
          <a:noFill/>
        </p:spPr>
        <p:txBody>
          <a:bodyPr wrap="square">
            <a:spAutoFit/>
          </a:bodyPr>
          <a:lstStyle/>
          <a:p>
            <a:pPr algn="r"/>
            <a:r>
              <a:rPr lang="en-US" sz="2500" b="1" dirty="0">
                <a:solidFill>
                  <a:schemeClr val="bg1"/>
                </a:solidFill>
                <a:effectLst/>
                <a:latin typeface="Segoe UI" panose="020B0502040204020203" pitchFamily="34" charset="0"/>
                <a:ea typeface="Aptos" panose="020B0004020202020204" pitchFamily="34" charset="0"/>
                <a:cs typeface="Segoe UI" panose="020B0502040204020203" pitchFamily="34" charset="0"/>
              </a:rPr>
              <a:t>JO KRØJER</a:t>
            </a:r>
          </a:p>
          <a:p>
            <a:pPr algn="r"/>
            <a:r>
              <a:rPr lang="en-US" sz="2000" i="1" dirty="0" err="1">
                <a:solidFill>
                  <a:schemeClr val="bg1"/>
                </a:solidFill>
                <a:effectLst/>
                <a:latin typeface="Segoe UI" panose="020B0502040204020203" pitchFamily="34" charset="0"/>
                <a:ea typeface="Aptos" panose="020B0004020202020204" pitchFamily="34" charset="0"/>
                <a:cs typeface="Segoe UI" panose="020B0502040204020203" pitchFamily="34" charset="0"/>
              </a:rPr>
              <a:t>Lektor</a:t>
            </a:r>
            <a:r>
              <a:rPr lang="en-US" sz="2000" i="1" dirty="0">
                <a:solidFill>
                  <a:schemeClr val="bg1"/>
                </a:solidFill>
                <a:effectLst/>
                <a:latin typeface="Segoe UI" panose="020B0502040204020203" pitchFamily="34" charset="0"/>
                <a:ea typeface="Aptos" panose="020B0004020202020204" pitchFamily="34" charset="0"/>
                <a:cs typeface="Segoe UI" panose="020B0502040204020203" pitchFamily="34" charset="0"/>
              </a:rPr>
              <a:t>, </a:t>
            </a:r>
            <a:r>
              <a:rPr lang="en-US" sz="2000" i="1" dirty="0" err="1">
                <a:solidFill>
                  <a:schemeClr val="bg1"/>
                </a:solidFill>
                <a:effectLst/>
                <a:latin typeface="Segoe UI" panose="020B0502040204020203" pitchFamily="34" charset="0"/>
                <a:ea typeface="Aptos" panose="020B0004020202020204" pitchFamily="34" charset="0"/>
                <a:cs typeface="Segoe UI" panose="020B0502040204020203" pitchFamily="34" charset="0"/>
              </a:rPr>
              <a:t>Ph.d.</a:t>
            </a:r>
            <a:r>
              <a:rPr lang="en-US" sz="2000" i="1" dirty="0">
                <a:solidFill>
                  <a:schemeClr val="bg1"/>
                </a:solidFill>
                <a:effectLst/>
                <a:latin typeface="Segoe UI" panose="020B0502040204020203" pitchFamily="34" charset="0"/>
                <a:ea typeface="Aptos" panose="020B0004020202020204" pitchFamily="34" charset="0"/>
                <a:cs typeface="Segoe UI" panose="020B0502040204020203" pitchFamily="34" charset="0"/>
              </a:rPr>
              <a:t> &amp; </a:t>
            </a:r>
            <a:r>
              <a:rPr lang="en-US" sz="2000" i="1" dirty="0" err="1">
                <a:solidFill>
                  <a:schemeClr val="bg1"/>
                </a:solidFill>
                <a:effectLst/>
                <a:latin typeface="Segoe UI" panose="020B0502040204020203" pitchFamily="34" charset="0"/>
                <a:ea typeface="Aptos" panose="020B0004020202020204" pitchFamily="34" charset="0"/>
                <a:cs typeface="Segoe UI" panose="020B0502040204020203" pitchFamily="34" charset="0"/>
              </a:rPr>
              <a:t>Forskningsleder</a:t>
            </a:r>
            <a:r>
              <a:rPr lang="en-US" sz="2000" i="1" dirty="0">
                <a:solidFill>
                  <a:schemeClr val="bg1"/>
                </a:solidFill>
                <a:effectLst/>
                <a:latin typeface="Segoe UI" panose="020B0502040204020203" pitchFamily="34" charset="0"/>
                <a:ea typeface="Aptos" panose="020B0004020202020204" pitchFamily="34" charset="0"/>
                <a:cs typeface="Segoe UI" panose="020B0502040204020203" pitchFamily="34" charset="0"/>
              </a:rPr>
              <a:t> </a:t>
            </a:r>
          </a:p>
          <a:p>
            <a:pPr algn="r"/>
            <a:r>
              <a:rPr lang="en-US" sz="2000" i="1" dirty="0" err="1">
                <a:solidFill>
                  <a:schemeClr val="bg1"/>
                </a:solidFill>
                <a:latin typeface="Segoe UI" panose="020B0502040204020203" pitchFamily="34" charset="0"/>
                <a:ea typeface="Aptos" panose="020B0004020202020204" pitchFamily="34" charset="0"/>
                <a:cs typeface="Segoe UI" panose="020B0502040204020203" pitchFamily="34" charset="0"/>
              </a:rPr>
              <a:t>Organisering</a:t>
            </a:r>
            <a:r>
              <a:rPr lang="en-US" sz="2000" i="1" dirty="0">
                <a:solidFill>
                  <a:schemeClr val="bg1"/>
                </a:solidFill>
                <a:latin typeface="Segoe UI" panose="020B0502040204020203" pitchFamily="34" charset="0"/>
                <a:ea typeface="Aptos" panose="020B0004020202020204" pitchFamily="34" charset="0"/>
                <a:cs typeface="Segoe UI" panose="020B0502040204020203" pitchFamily="34" charset="0"/>
              </a:rPr>
              <a:t>, </a:t>
            </a:r>
            <a:r>
              <a:rPr lang="en-US" sz="2000" i="1" dirty="0" err="1">
                <a:solidFill>
                  <a:schemeClr val="bg1"/>
                </a:solidFill>
                <a:latin typeface="Segoe UI" panose="020B0502040204020203" pitchFamily="34" charset="0"/>
                <a:ea typeface="Aptos" panose="020B0004020202020204" pitchFamily="34" charset="0"/>
                <a:cs typeface="Segoe UI" panose="020B0502040204020203" pitchFamily="34" charset="0"/>
              </a:rPr>
              <a:t>Etik</a:t>
            </a:r>
            <a:r>
              <a:rPr lang="en-US" sz="2000" i="1" dirty="0">
                <a:solidFill>
                  <a:schemeClr val="bg1"/>
                </a:solidFill>
                <a:latin typeface="Segoe UI" panose="020B0502040204020203" pitchFamily="34" charset="0"/>
                <a:ea typeface="Aptos" panose="020B0004020202020204" pitchFamily="34" charset="0"/>
                <a:cs typeface="Segoe UI" panose="020B0502040204020203" pitchFamily="34" charset="0"/>
              </a:rPr>
              <a:t> &amp; social </a:t>
            </a:r>
            <a:r>
              <a:rPr lang="en-US" sz="2000" i="1" dirty="0" err="1">
                <a:solidFill>
                  <a:schemeClr val="bg1"/>
                </a:solidFill>
                <a:latin typeface="Segoe UI" panose="020B0502040204020203" pitchFamily="34" charset="0"/>
                <a:ea typeface="Aptos" panose="020B0004020202020204" pitchFamily="34" charset="0"/>
                <a:cs typeface="Segoe UI" panose="020B0502040204020203" pitchFamily="34" charset="0"/>
              </a:rPr>
              <a:t>bæredygtighed</a:t>
            </a:r>
            <a:r>
              <a:rPr lang="en-US" sz="2000" i="1" dirty="0">
                <a:solidFill>
                  <a:schemeClr val="bg1"/>
                </a:solidFill>
                <a:latin typeface="Segoe UI" panose="020B0502040204020203" pitchFamily="34" charset="0"/>
                <a:ea typeface="Aptos" panose="020B0004020202020204" pitchFamily="34" charset="0"/>
                <a:cs typeface="Segoe UI" panose="020B0502040204020203" pitchFamily="34" charset="0"/>
              </a:rPr>
              <a:t> </a:t>
            </a:r>
          </a:p>
          <a:p>
            <a:pPr algn="r"/>
            <a:r>
              <a:rPr lang="en-US" sz="2000" i="1" dirty="0">
                <a:solidFill>
                  <a:schemeClr val="bg1"/>
                </a:solidFill>
                <a:effectLst/>
                <a:latin typeface="Segoe UI" panose="020B0502040204020203" pitchFamily="34" charset="0"/>
                <a:ea typeface="Aptos" panose="020B0004020202020204" pitchFamily="34" charset="0"/>
                <a:cs typeface="Segoe UI" panose="020B0502040204020203" pitchFamily="34" charset="0"/>
              </a:rPr>
              <a:t>Roskilde University</a:t>
            </a:r>
            <a:endParaRPr lang="da-DK" sz="2000" i="1" dirty="0">
              <a:solidFill>
                <a:schemeClr val="bg1"/>
              </a:solidFill>
              <a:latin typeface="Segoe UI" panose="020B0502040204020203" pitchFamily="34" charset="0"/>
              <a:cs typeface="Segoe UI" panose="020B0502040204020203" pitchFamily="34" charset="0"/>
            </a:endParaRPr>
          </a:p>
        </p:txBody>
      </p:sp>
      <p:sp>
        <p:nvSpPr>
          <p:cNvPr id="6" name="Tekstfelt 5">
            <a:extLst>
              <a:ext uri="{FF2B5EF4-FFF2-40B4-BE49-F238E27FC236}">
                <a16:creationId xmlns:a16="http://schemas.microsoft.com/office/drawing/2014/main" id="{217B462F-5F4F-4A8D-B966-7D36BFC0518D}"/>
              </a:ext>
            </a:extLst>
          </p:cNvPr>
          <p:cNvSpPr txBox="1"/>
          <p:nvPr/>
        </p:nvSpPr>
        <p:spPr>
          <a:xfrm>
            <a:off x="928349" y="5901875"/>
            <a:ext cx="1966319" cy="400110"/>
          </a:xfrm>
          <a:prstGeom prst="rect">
            <a:avLst/>
          </a:prstGeom>
          <a:noFill/>
        </p:spPr>
        <p:txBody>
          <a:bodyPr wrap="square">
            <a:spAutoFit/>
          </a:bodyPr>
          <a:lstStyle/>
          <a:p>
            <a:r>
              <a:rPr lang="da-DK" sz="2000" b="1" dirty="0">
                <a:solidFill>
                  <a:schemeClr val="bg1"/>
                </a:solidFill>
                <a:latin typeface="Segoe UI" panose="020B0502040204020203" pitchFamily="34" charset="0"/>
                <a:cs typeface="Segoe UI" panose="020B0502040204020203" pitchFamily="34" charset="0"/>
              </a:rPr>
              <a:t>5.Marts 2025</a:t>
            </a:r>
          </a:p>
        </p:txBody>
      </p:sp>
      <p:sp>
        <p:nvSpPr>
          <p:cNvPr id="2" name="Pladsholder til slidenummer 1">
            <a:extLst>
              <a:ext uri="{FF2B5EF4-FFF2-40B4-BE49-F238E27FC236}">
                <a16:creationId xmlns:a16="http://schemas.microsoft.com/office/drawing/2014/main" id="{E3FCE39E-DC65-44C6-8FF3-BEE7A9680179}"/>
              </a:ext>
            </a:extLst>
          </p:cNvPr>
          <p:cNvSpPr>
            <a:spLocks noGrp="1"/>
          </p:cNvSpPr>
          <p:nvPr>
            <p:ph type="sldNum" sz="quarter" idx="12"/>
          </p:nvPr>
        </p:nvSpPr>
        <p:spPr/>
        <p:txBody>
          <a:bodyPr/>
          <a:lstStyle/>
          <a:p>
            <a:fld id="{FAF528F1-DC7A-4752-8E75-2178EA25188A}" type="slidenum">
              <a:rPr lang="da-DK" smtClean="0"/>
              <a:t>1</a:t>
            </a:fld>
            <a:endParaRPr lang="da-DK"/>
          </a:p>
        </p:txBody>
      </p:sp>
      <p:pic>
        <p:nvPicPr>
          <p:cNvPr id="4098" name="Picture 2" descr="RUC_ROSKILDE_UNIVERSITY_BLACK_CMYK.jpg (1984×248)">
            <a:extLst>
              <a:ext uri="{FF2B5EF4-FFF2-40B4-BE49-F238E27FC236}">
                <a16:creationId xmlns:a16="http://schemas.microsoft.com/office/drawing/2014/main" id="{FAD4D45A-9977-4D18-95CD-DDB0CDB02BE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0390"/>
          <a:stretch/>
        </p:blipFill>
        <p:spPr bwMode="auto">
          <a:xfrm>
            <a:off x="10996612" y="6301985"/>
            <a:ext cx="714375" cy="30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1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2A401E-8548-4FFA-96F1-5153E506707E}"/>
              </a:ext>
            </a:extLst>
          </p:cNvPr>
          <p:cNvSpPr/>
          <p:nvPr/>
        </p:nvSpPr>
        <p:spPr>
          <a:xfrm>
            <a:off x="10191750" y="5710237"/>
            <a:ext cx="1873449" cy="104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ladsholder til indhold 9" descr="Et billede, der indeholder tekst, Font/skrifttype, design, Grafik&#10;&#10;Automatisk genereret beskrivelse">
            <a:extLst>
              <a:ext uri="{FF2B5EF4-FFF2-40B4-BE49-F238E27FC236}">
                <a16:creationId xmlns:a16="http://schemas.microsoft.com/office/drawing/2014/main" id="{002DFCBE-9DCA-9361-994F-85170CCE0A4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4925" y="1893036"/>
            <a:ext cx="3407789" cy="3958277"/>
          </a:xfrm>
        </p:spPr>
      </p:pic>
      <p:sp>
        <p:nvSpPr>
          <p:cNvPr id="8" name="Pladsholder til indhold 7">
            <a:extLst>
              <a:ext uri="{FF2B5EF4-FFF2-40B4-BE49-F238E27FC236}">
                <a16:creationId xmlns:a16="http://schemas.microsoft.com/office/drawing/2014/main" id="{59545214-8888-6A88-DB8C-D3CAABC8F11F}"/>
              </a:ext>
            </a:extLst>
          </p:cNvPr>
          <p:cNvSpPr>
            <a:spLocks noGrp="1"/>
          </p:cNvSpPr>
          <p:nvPr>
            <p:ph sz="half" idx="2"/>
          </p:nvPr>
        </p:nvSpPr>
        <p:spPr>
          <a:xfrm>
            <a:off x="4708362" y="1718073"/>
            <a:ext cx="6530656" cy="4254033"/>
          </a:xfrm>
        </p:spPr>
        <p:txBody>
          <a:bodyPr/>
          <a:lstStyle/>
          <a:p>
            <a:pPr marL="0" indent="0">
              <a:buNone/>
            </a:pPr>
            <a:r>
              <a:rPr lang="da-DK" sz="2400" b="1" dirty="0">
                <a:solidFill>
                  <a:schemeClr val="accent2">
                    <a:lumMod val="75000"/>
                  </a:schemeClr>
                </a:solidFill>
                <a:latin typeface="Segoe UI" panose="020B0502040204020203" pitchFamily="34" charset="0"/>
                <a:cs typeface="Segoe UI" panose="020B0502040204020203" pitchFamily="34" charset="0"/>
              </a:rPr>
              <a:t>Jo Krøjer &amp; Marta Padovan-Özdemir</a:t>
            </a:r>
            <a:br>
              <a:rPr lang="da-DK" sz="2400" b="1" dirty="0">
                <a:solidFill>
                  <a:schemeClr val="accent2">
                    <a:lumMod val="75000"/>
                  </a:schemeClr>
                </a:solidFill>
                <a:latin typeface="Segoe UI" panose="020B0502040204020203" pitchFamily="34" charset="0"/>
                <a:cs typeface="Segoe UI" panose="020B0502040204020203" pitchFamily="34" charset="0"/>
              </a:rPr>
            </a:br>
            <a:r>
              <a:rPr lang="da-DK" sz="2400" b="1" dirty="0">
                <a:solidFill>
                  <a:schemeClr val="accent2">
                    <a:lumMod val="75000"/>
                  </a:schemeClr>
                </a:solidFill>
                <a:latin typeface="Segoe UI" panose="020B0502040204020203" pitchFamily="34" charset="0"/>
                <a:cs typeface="Segoe UI" panose="020B0502040204020203" pitchFamily="34" charset="0"/>
              </a:rPr>
              <a:t> Roskilde Universitet</a:t>
            </a:r>
          </a:p>
          <a:p>
            <a:pPr marL="0" indent="0">
              <a:buNone/>
            </a:pPr>
            <a:endParaRPr lang="da-DK" sz="2400" b="1" i="1" dirty="0">
              <a:solidFill>
                <a:schemeClr val="accent2">
                  <a:lumMod val="75000"/>
                </a:schemeClr>
              </a:solidFill>
              <a:latin typeface="Segoe UI" panose="020B0502040204020203" pitchFamily="34" charset="0"/>
              <a:cs typeface="Segoe UI" panose="020B0502040204020203" pitchFamily="34" charset="0"/>
            </a:endParaRPr>
          </a:p>
          <a:p>
            <a:pPr marL="0" indent="0">
              <a:buNone/>
            </a:pPr>
            <a:r>
              <a:rPr lang="da-DK" sz="2400" b="1" i="1" dirty="0">
                <a:solidFill>
                  <a:schemeClr val="accent2">
                    <a:lumMod val="75000"/>
                  </a:schemeClr>
                </a:solidFill>
                <a:latin typeface="Segoe UI" panose="020B0502040204020203" pitchFamily="34" charset="0"/>
                <a:cs typeface="Segoe UI" panose="020B0502040204020203" pitchFamily="34" charset="0"/>
              </a:rPr>
              <a:t>Læs bogkapitel:</a:t>
            </a:r>
            <a:br>
              <a:rPr lang="da-DK" sz="2400" b="1" i="1" dirty="0">
                <a:solidFill>
                  <a:schemeClr val="accent2">
                    <a:lumMod val="75000"/>
                  </a:schemeClr>
                </a:solidFill>
                <a:latin typeface="Segoe UI" panose="020B0502040204020203" pitchFamily="34" charset="0"/>
                <a:cs typeface="Segoe UI" panose="020B0502040204020203" pitchFamily="34" charset="0"/>
              </a:rPr>
            </a:br>
            <a:r>
              <a:rPr lang="da-DK" sz="24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Power Plays: Interventioner, der forebygger og modvirker sexistiske krænkelser i omsorgsarbejde</a:t>
            </a:r>
            <a:endParaRPr lang="da-DK"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2400" b="1" i="1" dirty="0">
              <a:solidFill>
                <a:schemeClr val="accent2">
                  <a:lumMod val="75000"/>
                </a:schemeClr>
              </a:solidFill>
              <a:latin typeface="Segoe UI" panose="020B0502040204020203" pitchFamily="34" charset="0"/>
              <a:cs typeface="Segoe UI" panose="020B0502040204020203" pitchFamily="34" charset="0"/>
            </a:endParaRPr>
          </a:p>
          <a:p>
            <a:pPr marL="0" indent="0">
              <a:buNone/>
            </a:pPr>
            <a:r>
              <a:rPr lang="da-DK" sz="2400" b="1" i="1" dirty="0">
                <a:solidFill>
                  <a:schemeClr val="accent2">
                    <a:lumMod val="75000"/>
                  </a:schemeClr>
                </a:solidFill>
                <a:latin typeface="Segoe UI" panose="020B0502040204020203" pitchFamily="34" charset="0"/>
                <a:cs typeface="Segoe UI" panose="020B0502040204020203" pitchFamily="34" charset="0"/>
              </a:rPr>
              <a:t>Lær og benyt metoderne – gratis online</a:t>
            </a:r>
            <a:r>
              <a:rPr lang="da-DK" sz="2400" i="1" dirty="0">
                <a:solidFill>
                  <a:srgbClr val="040000"/>
                </a:solidFill>
                <a:latin typeface="Segoe UI" panose="020B0502040204020203" pitchFamily="34" charset="0"/>
                <a:cs typeface="Segoe UI" panose="020B0502040204020203" pitchFamily="34" charset="0"/>
              </a:rPr>
              <a:t> </a:t>
            </a:r>
          </a:p>
          <a:p>
            <a:pPr marL="0" indent="0">
              <a:buNone/>
            </a:pPr>
            <a:r>
              <a:rPr lang="da-DK" sz="2000" i="1" dirty="0">
                <a:solidFill>
                  <a:srgbClr val="040000"/>
                </a:solidFill>
                <a:latin typeface="Segoe UI" panose="020B0502040204020203" pitchFamily="34" charset="0"/>
                <a:cs typeface="Segoe UI" panose="020B0502040204020203" pitchFamily="34" charset="0"/>
                <a:hlinkClick r:id="rId4"/>
              </a:rPr>
              <a:t>https://www.jamstalldutveckling.se/power-plays-dansk</a:t>
            </a:r>
            <a:endParaRPr lang="da-DK" sz="2000" dirty="0">
              <a:solidFill>
                <a:srgbClr val="040000"/>
              </a:solidFill>
              <a:latin typeface="Segoe UI" panose="020B0502040204020203" pitchFamily="34" charset="0"/>
              <a:cs typeface="Segoe UI" panose="020B0502040204020203" pitchFamily="34" charset="0"/>
            </a:endParaRPr>
          </a:p>
          <a:p>
            <a:pPr marL="0" indent="0">
              <a:buNone/>
            </a:pPr>
            <a:br>
              <a:rPr lang="da-DK" sz="1800" dirty="0">
                <a:solidFill>
                  <a:srgbClr val="040000"/>
                </a:solidFill>
                <a:latin typeface="Segoe UI" panose="020B0502040204020203" pitchFamily="34" charset="0"/>
                <a:cs typeface="Segoe UI" panose="020B0502040204020203" pitchFamily="34" charset="0"/>
              </a:rPr>
            </a:br>
            <a:r>
              <a:rPr lang="da-DK" sz="1600" i="1" dirty="0">
                <a:solidFill>
                  <a:srgbClr val="040000"/>
                </a:solidFill>
                <a:latin typeface="Segoe UI" panose="020B0502040204020203" pitchFamily="34" charset="0"/>
                <a:cs typeface="Segoe UI" panose="020B0502040204020203" pitchFamily="34" charset="0"/>
              </a:rPr>
              <a:t>Nordisk forskningsinitiativ mod seksuel chikane i arbejdslivet  samt Nordic Information on </a:t>
            </a:r>
            <a:r>
              <a:rPr lang="da-DK" sz="1600" i="1" dirty="0" err="1">
                <a:solidFill>
                  <a:srgbClr val="040000"/>
                </a:solidFill>
                <a:latin typeface="Segoe UI" panose="020B0502040204020203" pitchFamily="34" charset="0"/>
                <a:cs typeface="Segoe UI" panose="020B0502040204020203" pitchFamily="34" charset="0"/>
              </a:rPr>
              <a:t>Gender</a:t>
            </a:r>
            <a:r>
              <a:rPr lang="da-DK" sz="1600" i="1" dirty="0">
                <a:solidFill>
                  <a:srgbClr val="040000"/>
                </a:solidFill>
                <a:latin typeface="Segoe UI" panose="020B0502040204020203" pitchFamily="34" charset="0"/>
                <a:cs typeface="Segoe UI" panose="020B0502040204020203" pitchFamily="34" charset="0"/>
              </a:rPr>
              <a:t> (NIKK). </a:t>
            </a:r>
          </a:p>
          <a:p>
            <a:pPr marL="0" indent="0">
              <a:buNone/>
            </a:pPr>
            <a:endParaRPr lang="da-DK" sz="1200" dirty="0">
              <a:solidFill>
                <a:srgbClr val="040000"/>
              </a:solidFill>
              <a:latin typeface="Segoe UI" panose="020B0502040204020203" pitchFamily="34" charset="0"/>
              <a:cs typeface="Segoe UI" panose="020B0502040204020203" pitchFamily="34" charset="0"/>
            </a:endParaRPr>
          </a:p>
          <a:p>
            <a:pPr marL="0" indent="0">
              <a:buNone/>
            </a:pPr>
            <a:endParaRPr lang="da-DK" sz="1200" dirty="0">
              <a:solidFill>
                <a:srgbClr val="040000"/>
              </a:solidFill>
              <a:latin typeface="Segoe UI" panose="020B0502040204020203" pitchFamily="34" charset="0"/>
              <a:cs typeface="Segoe UI" panose="020B0502040204020203" pitchFamily="34" charset="0"/>
            </a:endParaRPr>
          </a:p>
          <a:p>
            <a:pPr marL="0" indent="0">
              <a:buNone/>
            </a:pPr>
            <a:endParaRPr lang="da-DK" sz="1800" dirty="0">
              <a:solidFill>
                <a:srgbClr val="040000"/>
              </a:solidFill>
              <a:latin typeface="Segoe UI" panose="020B0502040204020203" pitchFamily="34" charset="0"/>
              <a:cs typeface="Segoe UI" panose="020B0502040204020203" pitchFamily="34" charset="0"/>
            </a:endParaRPr>
          </a:p>
          <a:p>
            <a:pPr marL="0" indent="0">
              <a:buNone/>
            </a:pPr>
            <a:endParaRPr lang="en-US" sz="1800" b="0" i="1" dirty="0">
              <a:solidFill>
                <a:srgbClr val="040000"/>
              </a:solidFill>
              <a:effectLst/>
              <a:latin typeface="Segoe UI" panose="020B0502040204020203" pitchFamily="34" charset="0"/>
              <a:cs typeface="Segoe UI" panose="020B0502040204020203" pitchFamily="34" charset="0"/>
            </a:endParaRPr>
          </a:p>
        </p:txBody>
      </p:sp>
      <p:sp>
        <p:nvSpPr>
          <p:cNvPr id="6" name="Rektangel 5">
            <a:extLst>
              <a:ext uri="{FF2B5EF4-FFF2-40B4-BE49-F238E27FC236}">
                <a16:creationId xmlns:a16="http://schemas.microsoft.com/office/drawing/2014/main" id="{B72AB1AC-2316-45F0-9E1B-60B885426C91}"/>
              </a:ext>
            </a:extLst>
          </p:cNvPr>
          <p:cNvSpPr/>
          <p:nvPr/>
        </p:nvSpPr>
        <p:spPr>
          <a:xfrm>
            <a:off x="191912" y="308944"/>
            <a:ext cx="1829364" cy="24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2" descr="RUC_ROSKILDE_UNIVERSITY_BLACK_CMYK.jpg (1984×248)">
            <a:extLst>
              <a:ext uri="{FF2B5EF4-FFF2-40B4-BE49-F238E27FC236}">
                <a16:creationId xmlns:a16="http://schemas.microsoft.com/office/drawing/2014/main" id="{2D5EF3F6-06DB-48D3-9B72-3F198E4A8C0B}"/>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1912" y="6449584"/>
            <a:ext cx="1591544" cy="19894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2118" y="308944"/>
            <a:ext cx="11346873" cy="1235345"/>
          </a:xfrm>
          <a:prstGeom prst="rect">
            <a:avLst/>
          </a:prstGeom>
        </p:spPr>
        <p:txBody>
          <a:bodyPr/>
          <a:lstStyle/>
          <a:p>
            <a:r>
              <a:rPr lang="da-DK" sz="3500" b="1" dirty="0">
                <a:latin typeface="Segoe UI" panose="020B0502040204020203" pitchFamily="34" charset="0"/>
                <a:cs typeface="Segoe UI" panose="020B0502040204020203" pitchFamily="34" charset="0"/>
              </a:rPr>
              <a:t>Ny forskningsbaseret metode til at genkende, forebygge og håndtere krænkelser i omsorgsarbejde</a:t>
            </a:r>
          </a:p>
        </p:txBody>
      </p:sp>
    </p:spTree>
    <p:extLst>
      <p:ext uri="{BB962C8B-B14F-4D97-AF65-F5344CB8AC3E}">
        <p14:creationId xmlns:p14="http://schemas.microsoft.com/office/powerpoint/2010/main" val="15390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B52B-1759-983E-C0D7-D917DDD777B7}"/>
              </a:ext>
            </a:extLst>
          </p:cNvPr>
          <p:cNvSpPr>
            <a:spLocks noGrp="1"/>
          </p:cNvSpPr>
          <p:nvPr>
            <p:ph type="title"/>
          </p:nvPr>
        </p:nvSpPr>
        <p:spPr>
          <a:xfrm>
            <a:off x="346575" y="-45720"/>
            <a:ext cx="6305685" cy="45719"/>
          </a:xfrm>
        </p:spPr>
        <p:txBody>
          <a:bodyPr>
            <a:normAutofit fontScale="90000"/>
          </a:bodyPr>
          <a:lstStyle/>
          <a:p>
            <a:endParaRPr lang="en-DK" sz="3400" dirty="0">
              <a:solidFill>
                <a:schemeClr val="accent2">
                  <a:lumMod val="75000"/>
                </a:schemeClr>
              </a:solidFill>
            </a:endParaRPr>
          </a:p>
        </p:txBody>
      </p:sp>
      <p:sp>
        <p:nvSpPr>
          <p:cNvPr id="3" name="Content Placeholder 2">
            <a:extLst>
              <a:ext uri="{FF2B5EF4-FFF2-40B4-BE49-F238E27FC236}">
                <a16:creationId xmlns:a16="http://schemas.microsoft.com/office/drawing/2014/main" id="{7CF21F61-F497-8051-8FFF-F430180C56C4}"/>
              </a:ext>
            </a:extLst>
          </p:cNvPr>
          <p:cNvSpPr>
            <a:spLocks noGrp="1"/>
          </p:cNvSpPr>
          <p:nvPr>
            <p:ph idx="1"/>
          </p:nvPr>
        </p:nvSpPr>
        <p:spPr>
          <a:xfrm>
            <a:off x="491490" y="396700"/>
            <a:ext cx="5604510" cy="6115397"/>
          </a:xfrm>
        </p:spPr>
        <p:txBody>
          <a:bodyPr>
            <a:normAutofit lnSpcReduction="10000"/>
          </a:bodyPr>
          <a:lstStyle/>
          <a:p>
            <a:pPr marL="457200" lvl="1" indent="0">
              <a:buNone/>
            </a:pPr>
            <a:r>
              <a:rPr lang="da-DK" sz="1800" b="1" dirty="0">
                <a:solidFill>
                  <a:schemeClr val="accent2">
                    <a:lumMod val="75000"/>
                  </a:schemeClr>
                </a:solidFill>
              </a:rPr>
              <a:t>Podcasten Do </a:t>
            </a:r>
            <a:r>
              <a:rPr lang="da-DK" sz="1800" b="1" dirty="0" err="1">
                <a:solidFill>
                  <a:schemeClr val="accent2">
                    <a:lumMod val="75000"/>
                  </a:schemeClr>
                </a:solidFill>
              </a:rPr>
              <a:t>you</a:t>
            </a:r>
            <a:r>
              <a:rPr lang="da-DK" sz="1800" b="1" dirty="0">
                <a:solidFill>
                  <a:schemeClr val="accent2">
                    <a:lumMod val="75000"/>
                  </a:schemeClr>
                </a:solidFill>
              </a:rPr>
              <a:t> </a:t>
            </a:r>
            <a:r>
              <a:rPr lang="da-DK" sz="1800" b="1" dirty="0" err="1">
                <a:solidFill>
                  <a:schemeClr val="accent2">
                    <a:lumMod val="75000"/>
                  </a:schemeClr>
                </a:solidFill>
              </a:rPr>
              <a:t>know</a:t>
            </a:r>
            <a:r>
              <a:rPr lang="da-DK" sz="1800" b="1" dirty="0">
                <a:solidFill>
                  <a:schemeClr val="accent2">
                    <a:lumMod val="75000"/>
                  </a:schemeClr>
                </a:solidFill>
              </a:rPr>
              <a:t> </a:t>
            </a:r>
            <a:r>
              <a:rPr lang="da-DK" sz="1800" b="1" dirty="0" err="1">
                <a:solidFill>
                  <a:schemeClr val="accent2">
                    <a:lumMod val="75000"/>
                  </a:schemeClr>
                </a:solidFill>
              </a:rPr>
              <a:t>sexism</a:t>
            </a:r>
            <a:r>
              <a:rPr lang="da-DK" sz="1800" b="1" dirty="0">
                <a:solidFill>
                  <a:schemeClr val="accent2">
                    <a:lumMod val="75000"/>
                  </a:schemeClr>
                </a:solidFill>
              </a:rPr>
              <a:t>? (2023)</a:t>
            </a:r>
          </a:p>
          <a:p>
            <a:pPr marL="457200" lvl="1" indent="0">
              <a:buNone/>
            </a:pPr>
            <a:r>
              <a:rPr lang="da-DK" sz="1800" b="1" dirty="0">
                <a:solidFill>
                  <a:schemeClr val="accent3">
                    <a:lumMod val="75000"/>
                  </a:schemeClr>
                </a:solidFill>
              </a:rPr>
              <a:t>8 afsnit med forfatterne og andre eksperter udfolder forskellige aspekter af sexisme og sexistiske krænkelser/seksuel chikane</a:t>
            </a:r>
          </a:p>
          <a:p>
            <a:pPr marL="457200" lvl="1" indent="0">
              <a:buNone/>
            </a:pPr>
            <a:r>
              <a:rPr lang="da-DK" sz="1800" b="1" dirty="0">
                <a:solidFill>
                  <a:schemeClr val="accent2">
                    <a:lumMod val="75000"/>
                  </a:schemeClr>
                </a:solidFill>
              </a:rPr>
              <a:t> </a:t>
            </a:r>
          </a:p>
          <a:p>
            <a:pPr marL="457200" lvl="1" indent="0">
              <a:buNone/>
            </a:pPr>
            <a:r>
              <a:rPr lang="da-DK" sz="1800" b="1" dirty="0">
                <a:solidFill>
                  <a:schemeClr val="accent2">
                    <a:lumMod val="75000"/>
                  </a:schemeClr>
                </a:solidFill>
              </a:rPr>
              <a:t>Bogen Sexisme på arbejde. Genkend, forebyg og håndtér. (2024) </a:t>
            </a:r>
          </a:p>
          <a:p>
            <a:pPr marL="457200" lvl="1" indent="0">
              <a:buNone/>
            </a:pPr>
            <a:r>
              <a:rPr lang="da-DK" sz="1800" b="1" dirty="0">
                <a:solidFill>
                  <a:schemeClr val="accent3">
                    <a:lumMod val="75000"/>
                  </a:schemeClr>
                </a:solidFill>
              </a:rPr>
              <a:t>3 dele hvor forfatterne systematisk præsenterer forskningen i sexisme, udforsker  sexisme kvalitativt (vignetter) og kvantitativt (</a:t>
            </a:r>
            <a:r>
              <a:rPr lang="da-DK" sz="1800" b="1" dirty="0" err="1">
                <a:solidFill>
                  <a:schemeClr val="accent3">
                    <a:lumMod val="75000"/>
                  </a:schemeClr>
                </a:solidFill>
              </a:rPr>
              <a:t>survey</a:t>
            </a:r>
            <a:r>
              <a:rPr lang="da-DK" sz="1800" b="1" dirty="0">
                <a:solidFill>
                  <a:schemeClr val="accent3">
                    <a:lumMod val="75000"/>
                  </a:schemeClr>
                </a:solidFill>
              </a:rPr>
              <a:t>) og giver viden og redskaber til at forebygge og håndtere sexisme og krænkelser</a:t>
            </a:r>
          </a:p>
          <a:p>
            <a:pPr marL="457200" lvl="1" indent="0">
              <a:buNone/>
            </a:pPr>
            <a:endParaRPr lang="da-DK" sz="1800" b="1" dirty="0">
              <a:solidFill>
                <a:schemeClr val="accent2">
                  <a:lumMod val="75000"/>
                </a:schemeClr>
              </a:solidFill>
            </a:endParaRPr>
          </a:p>
          <a:p>
            <a:pPr marL="457200" lvl="1" indent="0">
              <a:buNone/>
            </a:pPr>
            <a:r>
              <a:rPr lang="da-DK" sz="1800" b="1" dirty="0">
                <a:solidFill>
                  <a:schemeClr val="accent2">
                    <a:lumMod val="75000"/>
                  </a:schemeClr>
                </a:solidFill>
              </a:rPr>
              <a:t>Hvad er sexisme og sexistiske krænkelser</a:t>
            </a:r>
          </a:p>
          <a:p>
            <a:pPr marL="457200" lvl="1" indent="0">
              <a:buNone/>
            </a:pPr>
            <a:r>
              <a:rPr lang="da-DK" sz="1800" b="1" dirty="0">
                <a:solidFill>
                  <a:schemeClr val="accent2">
                    <a:lumMod val="75000"/>
                  </a:schemeClr>
                </a:solidFill>
              </a:rPr>
              <a:t>Hvad er årsager og risikofaktorer</a:t>
            </a:r>
          </a:p>
          <a:p>
            <a:pPr marL="457200" lvl="1" indent="0">
              <a:buNone/>
            </a:pPr>
            <a:r>
              <a:rPr lang="da-DK" sz="1800" b="1" dirty="0">
                <a:solidFill>
                  <a:schemeClr val="accent2">
                    <a:lumMod val="75000"/>
                  </a:schemeClr>
                </a:solidFill>
              </a:rPr>
              <a:t>Hvad er konsekvenserne for ofre og arbejdspladser</a:t>
            </a:r>
          </a:p>
          <a:p>
            <a:pPr marL="457200" lvl="1" indent="0">
              <a:buNone/>
            </a:pPr>
            <a:r>
              <a:rPr lang="da-DK" sz="1800" b="1" dirty="0">
                <a:solidFill>
                  <a:schemeClr val="accent2">
                    <a:lumMod val="75000"/>
                  </a:schemeClr>
                </a:solidFill>
              </a:rPr>
              <a:t>Hvordan opleves sexistiske krænkelser konkret</a:t>
            </a:r>
          </a:p>
          <a:p>
            <a:pPr marL="457200" lvl="1" indent="0">
              <a:buNone/>
            </a:pPr>
            <a:r>
              <a:rPr lang="da-DK" sz="1800" b="1" dirty="0">
                <a:solidFill>
                  <a:schemeClr val="accent2">
                    <a:lumMod val="75000"/>
                  </a:schemeClr>
                </a:solidFill>
              </a:rPr>
              <a:t>Hvorfor er der så få, der rapporterer</a:t>
            </a:r>
          </a:p>
          <a:p>
            <a:pPr marL="457200" lvl="1" indent="0">
              <a:buNone/>
            </a:pPr>
            <a:r>
              <a:rPr lang="da-DK" sz="1800" b="1" dirty="0">
                <a:solidFill>
                  <a:schemeClr val="accent2">
                    <a:lumMod val="75000"/>
                  </a:schemeClr>
                </a:solidFill>
              </a:rPr>
              <a:t>Hvilke rettigheder og reguleringer findes</a:t>
            </a:r>
          </a:p>
          <a:p>
            <a:pPr marL="457200" lvl="1" indent="0">
              <a:buNone/>
            </a:pPr>
            <a:r>
              <a:rPr lang="da-DK" sz="1800" b="1" dirty="0">
                <a:solidFill>
                  <a:schemeClr val="accent2">
                    <a:lumMod val="75000"/>
                  </a:schemeClr>
                </a:solidFill>
              </a:rPr>
              <a:t>Hvordan kan man handle</a:t>
            </a:r>
            <a:br>
              <a:rPr lang="da-DK" sz="1800" b="1" dirty="0">
                <a:solidFill>
                  <a:schemeClr val="accent2">
                    <a:lumMod val="75000"/>
                  </a:schemeClr>
                </a:solidFill>
              </a:rPr>
            </a:br>
            <a:r>
              <a:rPr lang="da-DK" sz="1800" b="1" dirty="0">
                <a:solidFill>
                  <a:schemeClr val="accent2">
                    <a:lumMod val="75000"/>
                  </a:schemeClr>
                </a:solidFill>
              </a:rPr>
              <a:t> – som offer, som kollega, som leder og som organisation</a:t>
            </a:r>
          </a:p>
          <a:p>
            <a:pPr marL="0" indent="0">
              <a:buNone/>
            </a:pPr>
            <a:endParaRPr lang="en-DK" sz="1600" dirty="0"/>
          </a:p>
        </p:txBody>
      </p:sp>
      <p:pic>
        <p:nvPicPr>
          <p:cNvPr id="4" name="Picture 2" descr="No alt text provided for this image">
            <a:extLst>
              <a:ext uri="{FF2B5EF4-FFF2-40B4-BE49-F238E27FC236}">
                <a16:creationId xmlns:a16="http://schemas.microsoft.com/office/drawing/2014/main" id="{1EE9AC9C-614F-DE63-71C5-7FEC75C7C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4" r="1067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2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CC9AB74-7E79-4316-9CA4-111CCF92CA9B}"/>
              </a:ext>
            </a:extLst>
          </p:cNvPr>
          <p:cNvSpPr/>
          <p:nvPr/>
        </p:nvSpPr>
        <p:spPr>
          <a:xfrm>
            <a:off x="10191750" y="5710237"/>
            <a:ext cx="1873449" cy="104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p:cNvSpPr/>
          <p:nvPr/>
        </p:nvSpPr>
        <p:spPr>
          <a:xfrm>
            <a:off x="6096000" y="0"/>
            <a:ext cx="6096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Pladsholder til indhold 2"/>
          <p:cNvSpPr>
            <a:spLocks noGrp="1"/>
          </p:cNvSpPr>
          <p:nvPr>
            <p:ph idx="4294967295"/>
          </p:nvPr>
        </p:nvSpPr>
        <p:spPr>
          <a:xfrm>
            <a:off x="8832850" y="317500"/>
            <a:ext cx="3128995" cy="792163"/>
          </a:xfrm>
          <a:prstGeom prst="rect">
            <a:avLst/>
          </a:prstGeom>
        </p:spPr>
        <p:txBody>
          <a:bodyPr/>
          <a:lstStyle/>
          <a:p>
            <a:pPr marL="0" indent="0" algn="r">
              <a:lnSpc>
                <a:spcPct val="100000"/>
              </a:lnSpc>
              <a:buNone/>
            </a:pPr>
            <a:endParaRPr lang="da-DK" sz="2000" dirty="0">
              <a:latin typeface="Arial" panose="020B0604020202020204" pitchFamily="34" charset="0"/>
              <a:cs typeface="Arial" panose="020B0604020202020204" pitchFamily="34" charset="0"/>
            </a:endParaRPr>
          </a:p>
          <a:p>
            <a:pPr marL="0" indent="0" algn="r">
              <a:buNone/>
            </a:pPr>
            <a:endParaRPr lang="da-DK" sz="2000" dirty="0">
              <a:latin typeface="Arial" panose="020B0604020202020204" pitchFamily="34" charset="0"/>
              <a:cs typeface="Arial" panose="020B0604020202020204" pitchFamily="34" charset="0"/>
            </a:endParaRPr>
          </a:p>
          <a:p>
            <a:pPr marL="541338" indent="-541338" algn="r">
              <a:buBlip>
                <a:blip r:embed="rId3"/>
              </a:buBlip>
            </a:pPr>
            <a:endParaRPr lang="da-DK" sz="2000" dirty="0">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5ED90328-FBD3-4FCF-B0A5-78DD1FD69D6E}"/>
              </a:ext>
            </a:extLst>
          </p:cNvPr>
          <p:cNvSpPr txBox="1">
            <a:spLocks/>
          </p:cNvSpPr>
          <p:nvPr/>
        </p:nvSpPr>
        <p:spPr>
          <a:xfrm>
            <a:off x="6348845" y="1548767"/>
            <a:ext cx="5268191" cy="3590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a-DK" sz="4000" b="1" dirty="0">
                <a:latin typeface="Segoe UI" panose="020B0502040204020203" pitchFamily="34" charset="0"/>
                <a:cs typeface="Segoe UI" panose="020B0502040204020203" pitchFamily="34" charset="0"/>
              </a:rPr>
            </a:br>
            <a:r>
              <a:rPr lang="da-DK" sz="4000" b="1" dirty="0">
                <a:latin typeface="Segoe UI" panose="020B0502040204020203" pitchFamily="34" charset="0"/>
                <a:cs typeface="Segoe UI" panose="020B0502040204020203" pitchFamily="34" charset="0"/>
              </a:rPr>
              <a:t>	</a:t>
            </a:r>
          </a:p>
          <a:p>
            <a:r>
              <a:rPr lang="da-DK" sz="4000" b="1" dirty="0">
                <a:latin typeface="Segoe UI" panose="020B0502040204020203" pitchFamily="34" charset="0"/>
                <a:cs typeface="Segoe UI" panose="020B0502040204020203" pitchFamily="34" charset="0"/>
              </a:rPr>
              <a:t>	</a:t>
            </a:r>
            <a:r>
              <a:rPr lang="da-DK" sz="4800" b="1" dirty="0">
                <a:latin typeface="Segoe UI" panose="020B0502040204020203" pitchFamily="34" charset="0"/>
                <a:cs typeface="Segoe UI" panose="020B0502040204020203" pitchFamily="34" charset="0"/>
              </a:rPr>
              <a:t>Tak for i dag </a:t>
            </a:r>
          </a:p>
        </p:txBody>
      </p:sp>
      <p:sp>
        <p:nvSpPr>
          <p:cNvPr id="14" name="Rektangel 13">
            <a:extLst>
              <a:ext uri="{FF2B5EF4-FFF2-40B4-BE49-F238E27FC236}">
                <a16:creationId xmlns:a16="http://schemas.microsoft.com/office/drawing/2014/main" id="{ECA5D6BD-1992-4EF4-B4D7-DA48DE8BAC77}"/>
              </a:ext>
            </a:extLst>
          </p:cNvPr>
          <p:cNvSpPr/>
          <p:nvPr/>
        </p:nvSpPr>
        <p:spPr>
          <a:xfrm>
            <a:off x="191912" y="308944"/>
            <a:ext cx="1829364" cy="24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Picture 2" descr="RUC_ROSKILDE_UNIVERSITY_BLACK_CMYK.jpg (1984×248)">
            <a:extLst>
              <a:ext uri="{FF2B5EF4-FFF2-40B4-BE49-F238E27FC236}">
                <a16:creationId xmlns:a16="http://schemas.microsoft.com/office/drawing/2014/main" id="{DA890643-E266-492F-B127-C63EDE57D169}"/>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1912" y="6449584"/>
            <a:ext cx="1591544" cy="19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647511A-FC10-4816-A490-843740CEF4C4}"/>
              </a:ext>
            </a:extLst>
          </p:cNvPr>
          <p:cNvSpPr/>
          <p:nvPr/>
        </p:nvSpPr>
        <p:spPr>
          <a:xfrm>
            <a:off x="191912" y="308944"/>
            <a:ext cx="1829364" cy="24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28F28E49-E5CE-45F3-B694-92C4B6494FA9}"/>
              </a:ext>
            </a:extLst>
          </p:cNvPr>
          <p:cNvSpPr/>
          <p:nvPr/>
        </p:nvSpPr>
        <p:spPr>
          <a:xfrm>
            <a:off x="10191750" y="5710237"/>
            <a:ext cx="1873449" cy="104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Picture 2" descr="RUC_ROSKILDE_UNIVERSITY_BLACK_CMYK.jpg (1984×248)">
            <a:extLst>
              <a:ext uri="{FF2B5EF4-FFF2-40B4-BE49-F238E27FC236}">
                <a16:creationId xmlns:a16="http://schemas.microsoft.com/office/drawing/2014/main" id="{DB344EE0-E978-426E-9F57-EF6B51085879}"/>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1912" y="6449584"/>
            <a:ext cx="1591544" cy="198943"/>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DAB31AC-821F-B42E-D122-92E5C6C71C7C}"/>
              </a:ext>
            </a:extLst>
          </p:cNvPr>
          <p:cNvSpPr txBox="1"/>
          <p:nvPr/>
        </p:nvSpPr>
        <p:spPr>
          <a:xfrm>
            <a:off x="644434" y="553156"/>
            <a:ext cx="11051177" cy="5319405"/>
          </a:xfrm>
          <a:prstGeom prst="rect">
            <a:avLst/>
          </a:prstGeom>
          <a:noFill/>
        </p:spPr>
        <p:txBody>
          <a:bodyPr wrap="square">
            <a:spAutoFit/>
          </a:bodyPr>
          <a:lstStyle/>
          <a:p>
            <a:pPr algn="just">
              <a:lnSpc>
                <a:spcPct val="150000"/>
              </a:lnSpc>
              <a:spcAft>
                <a:spcPts val="800"/>
              </a:spcAft>
            </a:pPr>
            <a:r>
              <a:rPr lang="da-DK" sz="1800" b="0" i="0" dirty="0">
                <a:solidFill>
                  <a:srgbClr val="666666"/>
                </a:solidFill>
                <a:effectLst/>
                <a:highlight>
                  <a:srgbClr val="FFFFFF"/>
                </a:highlight>
                <a:latin typeface="Nexus Sans Pro"/>
              </a:rPr>
              <a:t>Krøjer, J., &amp; Padovan-Özdemir, M. (Accepteret/In </a:t>
            </a:r>
            <a:r>
              <a:rPr lang="da-DK" sz="1800" b="0" i="0" dirty="0" err="1">
                <a:solidFill>
                  <a:srgbClr val="666666"/>
                </a:solidFill>
                <a:effectLst/>
                <a:highlight>
                  <a:srgbClr val="FFFFFF"/>
                </a:highlight>
                <a:latin typeface="Nexus Sans Pro"/>
              </a:rPr>
              <a:t>press</a:t>
            </a:r>
            <a:r>
              <a:rPr lang="da-DK" sz="1800" b="0" i="0" dirty="0">
                <a:solidFill>
                  <a:srgbClr val="666666"/>
                </a:solidFill>
                <a:effectLst/>
                <a:highlight>
                  <a:srgbClr val="FFFFFF"/>
                </a:highlight>
                <a:latin typeface="Nexus Sans Pro"/>
              </a:rPr>
              <a:t>). </a:t>
            </a:r>
            <a:r>
              <a:rPr lang="da-DK" sz="1800" b="0" i="1" dirty="0" err="1">
                <a:solidFill>
                  <a:srgbClr val="666666"/>
                </a:solidFill>
                <a:effectLst/>
                <a:highlight>
                  <a:srgbClr val="FFFFFF"/>
                </a:highlight>
                <a:latin typeface="Nexus Sans Pro"/>
              </a:rPr>
              <a:t>Economies</a:t>
            </a:r>
            <a:r>
              <a:rPr lang="da-DK" sz="1800" b="0" i="1" dirty="0">
                <a:solidFill>
                  <a:srgbClr val="666666"/>
                </a:solidFill>
                <a:effectLst/>
                <a:highlight>
                  <a:srgbClr val="FFFFFF"/>
                </a:highlight>
                <a:latin typeface="Nexus Sans Pro"/>
              </a:rPr>
              <a:t> of emotion </a:t>
            </a:r>
            <a:r>
              <a:rPr lang="da-DK" sz="1800" b="0" i="1" dirty="0" err="1">
                <a:solidFill>
                  <a:srgbClr val="666666"/>
                </a:solidFill>
                <a:effectLst/>
                <a:highlight>
                  <a:srgbClr val="FFFFFF"/>
                </a:highlight>
                <a:latin typeface="Nexus Sans Pro"/>
              </a:rPr>
              <a:t>vested</a:t>
            </a:r>
            <a:r>
              <a:rPr lang="da-DK" sz="1800" b="0" i="1" dirty="0">
                <a:solidFill>
                  <a:srgbClr val="666666"/>
                </a:solidFill>
                <a:effectLst/>
                <a:highlight>
                  <a:srgbClr val="FFFFFF"/>
                </a:highlight>
                <a:latin typeface="Nexus Sans Pro"/>
              </a:rPr>
              <a:t> in </a:t>
            </a:r>
            <a:r>
              <a:rPr lang="da-DK" sz="1800" b="0" i="1" dirty="0" err="1">
                <a:solidFill>
                  <a:srgbClr val="666666"/>
                </a:solidFill>
                <a:effectLst/>
                <a:highlight>
                  <a:srgbClr val="FFFFFF"/>
                </a:highlight>
                <a:latin typeface="Nexus Sans Pro"/>
              </a:rPr>
              <a:t>gender</a:t>
            </a:r>
            <a:r>
              <a:rPr lang="da-DK" sz="1800" b="0" i="1" dirty="0">
                <a:solidFill>
                  <a:srgbClr val="666666"/>
                </a:solidFill>
                <a:effectLst/>
                <a:highlight>
                  <a:srgbClr val="FFFFFF"/>
                </a:highlight>
                <a:latin typeface="Nexus Sans Pro"/>
              </a:rPr>
              <a:t> and race (in)</a:t>
            </a:r>
            <a:r>
              <a:rPr lang="da-DK" sz="1800" b="0" i="1" dirty="0" err="1">
                <a:solidFill>
                  <a:srgbClr val="666666"/>
                </a:solidFill>
                <a:effectLst/>
                <a:highlight>
                  <a:srgbClr val="FFFFFF"/>
                </a:highlight>
                <a:latin typeface="Nexus Sans Pro"/>
              </a:rPr>
              <a:t>equality</a:t>
            </a:r>
            <a:r>
              <a:rPr lang="da-DK" sz="1800" b="0" i="1" dirty="0">
                <a:solidFill>
                  <a:srgbClr val="666666"/>
                </a:solidFill>
                <a:effectLst/>
                <a:highlight>
                  <a:srgbClr val="FFFFFF"/>
                </a:highlight>
                <a:latin typeface="Nexus Sans Pro"/>
              </a:rPr>
              <a:t> regimes of universal </a:t>
            </a:r>
            <a:r>
              <a:rPr lang="da-DK" sz="1800" b="0" i="1" dirty="0" err="1">
                <a:solidFill>
                  <a:srgbClr val="666666"/>
                </a:solidFill>
                <a:effectLst/>
                <a:highlight>
                  <a:srgbClr val="FFFFFF"/>
                </a:highlight>
                <a:latin typeface="Nexus Sans Pro"/>
              </a:rPr>
              <a:t>daycare</a:t>
            </a:r>
            <a:r>
              <a:rPr lang="da-DK" sz="1800" b="0" i="0" dirty="0">
                <a:solidFill>
                  <a:srgbClr val="666666"/>
                </a:solidFill>
                <a:effectLst/>
                <a:highlight>
                  <a:srgbClr val="FFFFFF"/>
                </a:highlight>
                <a:latin typeface="Nexus Sans Pro"/>
              </a:rPr>
              <a:t>. Paper, The Danish </a:t>
            </a:r>
            <a:r>
              <a:rPr lang="da-DK" sz="1800" b="0" i="0" dirty="0" err="1">
                <a:solidFill>
                  <a:srgbClr val="666666"/>
                </a:solidFill>
                <a:effectLst/>
                <a:highlight>
                  <a:srgbClr val="FFFFFF"/>
                </a:highlight>
                <a:latin typeface="Nexus Sans Pro"/>
              </a:rPr>
              <a:t>Gender</a:t>
            </a:r>
            <a:r>
              <a:rPr lang="da-DK" sz="1800" b="0" i="0" dirty="0">
                <a:solidFill>
                  <a:srgbClr val="666666"/>
                </a:solidFill>
                <a:effectLst/>
                <a:highlight>
                  <a:srgbClr val="FFFFFF"/>
                </a:highlight>
                <a:latin typeface="Nexus Sans Pro"/>
              </a:rPr>
              <a:t> Conference, København, Danmark.</a:t>
            </a:r>
            <a:endParaRPr lang="da-DK" sz="1800" b="0" i="0" dirty="0">
              <a:solidFill>
                <a:srgbClr val="666666"/>
              </a:solidFill>
              <a:effectLst/>
              <a:highlight>
                <a:srgbClr val="FFFFFF"/>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dirty="0">
                <a:solidFill>
                  <a:srgbClr val="666666"/>
                </a:solidFill>
                <a:effectLst/>
                <a:highlight>
                  <a:srgbClr val="FFFFFF"/>
                </a:highlight>
                <a:latin typeface="Nexus Sans Pro"/>
              </a:rPr>
              <a:t>Krøjer, J., Muhr, S. L., Plotnikof, M., Myers, E. S., </a:t>
            </a:r>
            <a:r>
              <a:rPr lang="da-DK" sz="1800" b="0" i="0" dirty="0" err="1">
                <a:solidFill>
                  <a:srgbClr val="666666"/>
                </a:solidFill>
                <a:effectLst/>
                <a:highlight>
                  <a:srgbClr val="FFFFFF"/>
                </a:highlight>
                <a:latin typeface="Nexus Sans Pro"/>
              </a:rPr>
              <a:t>Einarsen</a:t>
            </a:r>
            <a:r>
              <a:rPr lang="da-DK" sz="1800" b="0" i="0" dirty="0">
                <a:solidFill>
                  <a:srgbClr val="666666"/>
                </a:solidFill>
                <a:effectLst/>
                <a:highlight>
                  <a:srgbClr val="FFFFFF"/>
                </a:highlight>
                <a:latin typeface="Nexus Sans Pro"/>
              </a:rPr>
              <a:t>, A. F., </a:t>
            </a:r>
            <a:r>
              <a:rPr lang="da-DK" sz="1800" b="0" i="0" dirty="0" err="1">
                <a:solidFill>
                  <a:srgbClr val="666666"/>
                </a:solidFill>
                <a:effectLst/>
                <a:highlight>
                  <a:srgbClr val="FFFFFF"/>
                </a:highlight>
                <a:latin typeface="Nexus Sans Pro"/>
              </a:rPr>
              <a:t>Macleod</a:t>
            </a:r>
            <a:r>
              <a:rPr lang="da-DK" sz="1800" b="0" i="0" dirty="0">
                <a:solidFill>
                  <a:srgbClr val="666666"/>
                </a:solidFill>
                <a:effectLst/>
                <a:highlight>
                  <a:srgbClr val="FFFFFF"/>
                </a:highlight>
                <a:latin typeface="Nexus Sans Pro"/>
              </a:rPr>
              <a:t>, S., Munar, A. M., &amp; Skewes, L. (2024). </a:t>
            </a:r>
            <a:r>
              <a:rPr lang="da-DK" sz="1800" b="0" i="1" dirty="0">
                <a:solidFill>
                  <a:srgbClr val="666666"/>
                </a:solidFill>
                <a:effectLst/>
                <a:highlight>
                  <a:srgbClr val="FFFFFF"/>
                </a:highlight>
                <a:latin typeface="Nexus Sans Pro"/>
              </a:rPr>
              <a:t>Sexisme på arbejde. Genkend, forebyg og håndter</a:t>
            </a:r>
            <a:r>
              <a:rPr lang="da-DK" sz="1800" b="0" i="0" dirty="0">
                <a:solidFill>
                  <a:srgbClr val="666666"/>
                </a:solidFill>
                <a:effectLst/>
                <a:highlight>
                  <a:srgbClr val="FFFFFF"/>
                </a:highlight>
                <a:latin typeface="Nexus Sans Pro"/>
              </a:rPr>
              <a:t>. Djøf Forlag.</a:t>
            </a:r>
            <a:endParaRPr lang="da-DK" sz="1800" b="0" i="0" dirty="0">
              <a:solidFill>
                <a:srgbClr val="666666"/>
              </a:solidFill>
              <a:effectLst/>
              <a:highlight>
                <a:srgbClr val="FFFFFF"/>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dirty="0">
                <a:solidFill>
                  <a:srgbClr val="666666"/>
                </a:solidFill>
                <a:effectLst/>
                <a:highlight>
                  <a:srgbClr val="FFFFFF"/>
                </a:highlight>
                <a:latin typeface="Nexus Sans Pro"/>
              </a:rPr>
              <a:t>Krøjer, J., Padovan-Özdemir, M., Louhela, H., Nielsen, B. W., Schjølberg, A., &amp; Wrang, N. (2023). </a:t>
            </a:r>
            <a:r>
              <a:rPr lang="da-DK" sz="1800" b="0" i="1" dirty="0">
                <a:solidFill>
                  <a:srgbClr val="666666"/>
                </a:solidFill>
                <a:effectLst/>
                <a:highlight>
                  <a:srgbClr val="FFFFFF"/>
                </a:highlight>
                <a:latin typeface="Nexus Sans Pro"/>
              </a:rPr>
              <a:t>Power Plays Memory Workshop: </a:t>
            </a:r>
            <a:r>
              <a:rPr lang="da-DK" sz="1800" b="0" i="1" dirty="0" err="1">
                <a:solidFill>
                  <a:srgbClr val="666666"/>
                </a:solidFill>
                <a:effectLst/>
                <a:highlight>
                  <a:srgbClr val="FFFFFF"/>
                </a:highlight>
                <a:latin typeface="Nexus Sans Pro"/>
              </a:rPr>
              <a:t>Prevent</a:t>
            </a:r>
            <a:r>
              <a:rPr lang="da-DK" sz="1800" b="0" i="1" dirty="0">
                <a:solidFill>
                  <a:srgbClr val="666666"/>
                </a:solidFill>
                <a:effectLst/>
                <a:highlight>
                  <a:srgbClr val="FFFFFF"/>
                </a:highlight>
                <a:latin typeface="Nexus Sans Pro"/>
              </a:rPr>
              <a:t> </a:t>
            </a:r>
            <a:r>
              <a:rPr lang="da-DK" sz="1800" b="0" i="1" dirty="0" err="1">
                <a:solidFill>
                  <a:srgbClr val="666666"/>
                </a:solidFill>
                <a:effectLst/>
                <a:highlight>
                  <a:srgbClr val="FFFFFF"/>
                </a:highlight>
                <a:latin typeface="Nexus Sans Pro"/>
              </a:rPr>
              <a:t>sexual</a:t>
            </a:r>
            <a:r>
              <a:rPr lang="da-DK" sz="1800" b="0" i="1" dirty="0">
                <a:solidFill>
                  <a:srgbClr val="666666"/>
                </a:solidFill>
                <a:effectLst/>
                <a:highlight>
                  <a:srgbClr val="FFFFFF"/>
                </a:highlight>
                <a:latin typeface="Nexus Sans Pro"/>
              </a:rPr>
              <a:t> </a:t>
            </a:r>
            <a:r>
              <a:rPr lang="da-DK" sz="1800" b="0" i="1" dirty="0" err="1">
                <a:solidFill>
                  <a:srgbClr val="666666"/>
                </a:solidFill>
                <a:effectLst/>
                <a:highlight>
                  <a:srgbClr val="FFFFFF"/>
                </a:highlight>
                <a:latin typeface="Nexus Sans Pro"/>
              </a:rPr>
              <a:t>harassment</a:t>
            </a:r>
            <a:r>
              <a:rPr lang="da-DK" sz="1800" b="0" i="1" dirty="0">
                <a:solidFill>
                  <a:srgbClr val="666666"/>
                </a:solidFill>
                <a:effectLst/>
                <a:highlight>
                  <a:srgbClr val="FFFFFF"/>
                </a:highlight>
                <a:latin typeface="Nexus Sans Pro"/>
              </a:rPr>
              <a:t> in </a:t>
            </a:r>
            <a:r>
              <a:rPr lang="da-DK" sz="1800" b="0" i="1" dirty="0" err="1">
                <a:solidFill>
                  <a:srgbClr val="666666"/>
                </a:solidFill>
                <a:effectLst/>
                <a:highlight>
                  <a:srgbClr val="FFFFFF"/>
                </a:highlight>
                <a:latin typeface="Nexus Sans Pro"/>
              </a:rPr>
              <a:t>workplaces</a:t>
            </a:r>
            <a:r>
              <a:rPr lang="da-DK" sz="1800" b="0" i="1" dirty="0">
                <a:solidFill>
                  <a:srgbClr val="666666"/>
                </a:solidFill>
                <a:effectLst/>
                <a:highlight>
                  <a:srgbClr val="FFFFFF"/>
                </a:highlight>
                <a:latin typeface="Nexus Sans Pro"/>
              </a:rPr>
              <a:t> of </a:t>
            </a:r>
            <a:r>
              <a:rPr lang="da-DK" sz="1800" b="0" i="1" dirty="0" err="1">
                <a:solidFill>
                  <a:srgbClr val="666666"/>
                </a:solidFill>
                <a:effectLst/>
                <a:highlight>
                  <a:srgbClr val="FFFFFF"/>
                </a:highlight>
                <a:latin typeface="Nexus Sans Pro"/>
              </a:rPr>
              <a:t>care</a:t>
            </a:r>
            <a:r>
              <a:rPr lang="da-DK" sz="1800" b="0" i="1" dirty="0">
                <a:solidFill>
                  <a:srgbClr val="666666"/>
                </a:solidFill>
                <a:effectLst/>
                <a:highlight>
                  <a:srgbClr val="FFFFFF"/>
                </a:highlight>
                <a:latin typeface="Nexus Sans Pro"/>
              </a:rPr>
              <a:t> with </a:t>
            </a:r>
            <a:r>
              <a:rPr lang="da-DK" sz="1800" b="0" i="1" dirty="0" err="1">
                <a:solidFill>
                  <a:srgbClr val="666666"/>
                </a:solidFill>
                <a:effectLst/>
                <a:highlight>
                  <a:srgbClr val="FFFFFF"/>
                </a:highlight>
                <a:latin typeface="Nexus Sans Pro"/>
              </a:rPr>
              <a:t>memory</a:t>
            </a:r>
            <a:r>
              <a:rPr lang="da-DK" sz="1800" b="0" i="1" dirty="0">
                <a:solidFill>
                  <a:srgbClr val="666666"/>
                </a:solidFill>
                <a:effectLst/>
                <a:highlight>
                  <a:srgbClr val="FFFFFF"/>
                </a:highlight>
                <a:latin typeface="Nexus Sans Pro"/>
              </a:rPr>
              <a:t> </a:t>
            </a:r>
            <a:r>
              <a:rPr lang="da-DK" sz="1800" b="0" i="1" dirty="0" err="1">
                <a:solidFill>
                  <a:srgbClr val="666666"/>
                </a:solidFill>
                <a:effectLst/>
                <a:highlight>
                  <a:srgbClr val="FFFFFF"/>
                </a:highlight>
                <a:latin typeface="Nexus Sans Pro"/>
              </a:rPr>
              <a:t>work</a:t>
            </a:r>
            <a:r>
              <a:rPr lang="da-DK" sz="1800" b="0" i="0" dirty="0">
                <a:solidFill>
                  <a:srgbClr val="666666"/>
                </a:solidFill>
                <a:effectLst/>
                <a:highlight>
                  <a:srgbClr val="FFFFFF"/>
                </a:highlight>
                <a:latin typeface="Nexus Sans Pro"/>
              </a:rPr>
              <a:t>. Roskilde Universitet.</a:t>
            </a:r>
            <a:endParaRPr lang="da-DK" sz="1800" b="0" i="0" dirty="0">
              <a:solidFill>
                <a:srgbClr val="666666"/>
              </a:solidFill>
              <a:effectLst/>
              <a:highlight>
                <a:srgbClr val="FFFFFF"/>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dirty="0">
                <a:solidFill>
                  <a:srgbClr val="666666"/>
                </a:solidFill>
                <a:effectLst/>
                <a:highlight>
                  <a:srgbClr val="FFFFFF"/>
                </a:highlight>
                <a:latin typeface="Arial" panose="020B0604020202020204" pitchFamily="34" charset="0"/>
                <a:cs typeface="Arial" panose="020B0604020202020204" pitchFamily="34" charset="0"/>
              </a:rPr>
              <a:t>Krøjer, J. </a:t>
            </a:r>
            <a:r>
              <a:rPr lang="en-US" sz="1800" b="0" i="0" dirty="0">
                <a:solidFill>
                  <a:srgbClr val="666666"/>
                </a:solidFill>
                <a:effectLst/>
                <a:highlight>
                  <a:srgbClr val="FFFFFF"/>
                </a:highlight>
                <a:latin typeface="Arial" panose="020B0604020202020204" pitchFamily="34" charset="0"/>
                <a:cs typeface="Arial" panose="020B0604020202020204" pitchFamily="34" charset="0"/>
              </a:rPr>
              <a:t>(Accepted/In press </a:t>
            </a:r>
            <a:r>
              <a:rPr lang="da-DK" sz="1800" b="0" i="0" dirty="0">
                <a:solidFill>
                  <a:srgbClr val="666666"/>
                </a:solidFill>
                <a:effectLst/>
                <a:highlight>
                  <a:srgbClr val="FFFFFF"/>
                </a:highlight>
                <a:latin typeface="Arial" panose="020B0604020202020204" pitchFamily="34" charset="0"/>
                <a:cs typeface="Arial" panose="020B0604020202020204" pitchFamily="34" charset="0"/>
              </a:rPr>
              <a:t>-2024). </a:t>
            </a:r>
            <a:r>
              <a:rPr lang="en-US" sz="1800" b="0" i="0" dirty="0">
                <a:solidFill>
                  <a:srgbClr val="666666"/>
                </a:solidFill>
                <a:effectLst/>
                <a:highlight>
                  <a:srgbClr val="FFFFFF"/>
                </a:highlight>
                <a:latin typeface="Arial" panose="020B0604020202020204" pitchFamily="34" charset="0"/>
                <a:cs typeface="Arial" panose="020B0604020202020204" pitchFamily="34" charset="0"/>
              </a:rPr>
              <a:t>Caring for gender equality? Ethics in gender equality notions in Danish early childhood education and care, Ribers, B., &amp; Warring, N. </a:t>
            </a:r>
            <a:r>
              <a:rPr lang="en-US" sz="1800" b="0" i="1" dirty="0">
                <a:solidFill>
                  <a:srgbClr val="666666"/>
                </a:solidFill>
                <a:effectLst/>
                <a:highlight>
                  <a:srgbClr val="FFFFFF"/>
                </a:highlight>
                <a:latin typeface="Arial" panose="020B0604020202020204" pitchFamily="34" charset="0"/>
                <a:cs typeface="Arial" panose="020B0604020202020204" pitchFamily="34" charset="0"/>
              </a:rPr>
              <a:t>Professional Ethics in Welfare Work and Education: Nordic Perspectives</a:t>
            </a:r>
            <a:r>
              <a:rPr lang="en-US" sz="1800" b="0" i="0" dirty="0">
                <a:solidFill>
                  <a:srgbClr val="666666"/>
                </a:solidFill>
                <a:effectLst/>
                <a:highlight>
                  <a:srgbClr val="FFFFFF"/>
                </a:highlight>
                <a:latin typeface="Arial" panose="020B0604020202020204" pitchFamily="34" charset="0"/>
                <a:cs typeface="Arial" panose="020B0604020202020204" pitchFamily="34" charset="0"/>
              </a:rPr>
              <a:t>. Routledge. Routledge Research in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err="1">
                <a:solidFill>
                  <a:srgbClr val="666666"/>
                </a:solidFill>
                <a:effectLst/>
                <a:highlight>
                  <a:srgbClr val="FFFFFF"/>
                </a:highlight>
                <a:latin typeface="Arial" panose="020B0604020202020204" pitchFamily="34" charset="0"/>
                <a:cs typeface="Arial" panose="020B0604020202020204" pitchFamily="34" charset="0"/>
              </a:rPr>
              <a:t>Einarsen</a:t>
            </a:r>
            <a:r>
              <a:rPr lang="en-US" sz="1800" b="0" i="0" dirty="0">
                <a:solidFill>
                  <a:srgbClr val="666666"/>
                </a:solidFill>
                <a:effectLst/>
                <a:highlight>
                  <a:srgbClr val="FFFFFF"/>
                </a:highlight>
                <a:latin typeface="Arial" panose="020B0604020202020204" pitchFamily="34" charset="0"/>
                <a:cs typeface="Arial" panose="020B0604020202020204" pitchFamily="34" charset="0"/>
              </a:rPr>
              <a:t>, A. F., Krøjer, J., Macleod, S., Muhr, S. L., Munar, A. M., Myers, E. S., Plotnikof, M., &amp; Skewes, L. (2021). </a:t>
            </a:r>
            <a:r>
              <a:rPr lang="en-US" sz="1800" b="0" i="1" dirty="0">
                <a:solidFill>
                  <a:srgbClr val="666666"/>
                </a:solidFill>
                <a:effectLst/>
                <a:highlight>
                  <a:srgbClr val="FFFFFF"/>
                </a:highlight>
                <a:latin typeface="Arial" panose="020B0604020202020204" pitchFamily="34" charset="0"/>
                <a:cs typeface="Arial" panose="020B0604020202020204" pitchFamily="34" charset="0"/>
              </a:rPr>
              <a:t>Sexism in Danish Higher Education and Research: Understanding, exploring, acting . Sexism in Danish Higher Education and Research.</a:t>
            </a:r>
            <a:r>
              <a:rPr lang="en-US" sz="1800" b="0" i="0" dirty="0">
                <a:solidFill>
                  <a:srgbClr val="666666"/>
                </a:solidFill>
                <a:effectLst/>
                <a:highlight>
                  <a:srgbClr val="FFFFFF"/>
                </a:highlight>
                <a:latin typeface="Arial" panose="020B0604020202020204" pitchFamily="34" charset="0"/>
                <a:cs typeface="Arial" panose="020B0604020202020204" pitchFamily="34" charset="0"/>
              </a:rPr>
              <a:t> https://sexismedu.dk/wp-content/uploads/2021/11/Sexisminedu_Book.pdf</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dirty="0">
                <a:solidFill>
                  <a:srgbClr val="666666"/>
                </a:solidFill>
                <a:effectLst/>
                <a:highlight>
                  <a:srgbClr val="FFFFFF"/>
                </a:highlight>
                <a:latin typeface="Nexus Sans Pro"/>
              </a:rPr>
              <a:t>Krøjer, J. (2019). Skoleelevers modstand mod traditionel kønsarbejdsdeling i folkeskolen. </a:t>
            </a:r>
            <a:r>
              <a:rPr lang="da-DK" sz="1800" b="0" i="1" dirty="0">
                <a:solidFill>
                  <a:srgbClr val="666666"/>
                </a:solidFill>
                <a:effectLst/>
                <a:highlight>
                  <a:srgbClr val="FFFFFF"/>
                </a:highlight>
                <a:latin typeface="Nexus Sans Pro"/>
              </a:rPr>
              <a:t>Unge </a:t>
            </a:r>
            <a:r>
              <a:rPr lang="da-DK" sz="1800" b="0" i="1" dirty="0" err="1">
                <a:solidFill>
                  <a:srgbClr val="666666"/>
                </a:solidFill>
                <a:effectLst/>
                <a:highlight>
                  <a:srgbClr val="FFFFFF"/>
                </a:highlight>
                <a:latin typeface="Nexus Sans Pro"/>
              </a:rPr>
              <a:t>Paedagoger</a:t>
            </a:r>
            <a:r>
              <a:rPr lang="da-DK" sz="1800" b="0" i="0" dirty="0">
                <a:solidFill>
                  <a:srgbClr val="666666"/>
                </a:solidFill>
                <a:effectLst/>
                <a:highlight>
                  <a:srgbClr val="FFFFFF"/>
                </a:highlight>
                <a:latin typeface="Nexus Sans Pro"/>
              </a:rPr>
              <a:t>, </a:t>
            </a:r>
            <a:r>
              <a:rPr lang="da-DK" sz="1800" b="0" i="1" dirty="0">
                <a:solidFill>
                  <a:srgbClr val="666666"/>
                </a:solidFill>
                <a:effectLst/>
                <a:highlight>
                  <a:srgbClr val="FFFFFF"/>
                </a:highlight>
                <a:latin typeface="Nexus Sans Pro"/>
              </a:rPr>
              <a:t>2019</a:t>
            </a:r>
            <a:r>
              <a:rPr lang="da-DK" sz="1800" b="0" i="0" dirty="0">
                <a:solidFill>
                  <a:srgbClr val="666666"/>
                </a:solidFill>
                <a:effectLst/>
                <a:highlight>
                  <a:srgbClr val="FFFFFF"/>
                </a:highlight>
                <a:latin typeface="Nexus Sans Pro"/>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66666"/>
                </a:solidFill>
                <a:effectLst/>
                <a:highlight>
                  <a:srgbClr val="FFFFFF"/>
                </a:highlight>
                <a:latin typeface="Nexus Sans Pro"/>
              </a:rPr>
              <a:t>Krøjer, J., Lehn-Christiansen, S., &amp; Nielsen, M. L. (2014). Sexual Harassment towards Newcomers in Elder Care: - An Institutional Practice? </a:t>
            </a:r>
            <a:r>
              <a:rPr lang="en-US" sz="1800" b="0" i="1" dirty="0">
                <a:solidFill>
                  <a:srgbClr val="666666"/>
                </a:solidFill>
                <a:effectLst/>
                <a:highlight>
                  <a:srgbClr val="FFFFFF"/>
                </a:highlight>
                <a:latin typeface="Nexus Sans Pro"/>
              </a:rPr>
              <a:t>Nordic Journal of Working Life Studies</a:t>
            </a:r>
            <a:r>
              <a:rPr lang="en-US" sz="1800" b="0" i="0" dirty="0">
                <a:solidFill>
                  <a:srgbClr val="666666"/>
                </a:solidFill>
                <a:effectLst/>
                <a:highlight>
                  <a:srgbClr val="FFFFFF"/>
                </a:highlight>
                <a:latin typeface="Nexus Sans Pro"/>
              </a:rPr>
              <a:t>, </a:t>
            </a:r>
            <a:r>
              <a:rPr lang="en-US" sz="1800" b="0" i="1" dirty="0">
                <a:solidFill>
                  <a:srgbClr val="666666"/>
                </a:solidFill>
                <a:effectLst/>
                <a:highlight>
                  <a:srgbClr val="FFFFFF"/>
                </a:highlight>
                <a:latin typeface="Nexus Sans Pro"/>
              </a:rPr>
              <a:t>4</a:t>
            </a:r>
            <a:r>
              <a:rPr lang="en-US" sz="1800" b="0" i="0" dirty="0">
                <a:solidFill>
                  <a:srgbClr val="666666"/>
                </a:solidFill>
                <a:effectLst/>
                <a:highlight>
                  <a:srgbClr val="FFFFFF"/>
                </a:highlight>
                <a:latin typeface="Nexus Sans Pro"/>
              </a:rPr>
              <a:t>(1), 81-96. http://rossy.ruc.dk/ojs/index.php/njwls/article/view/3553/1747</a:t>
            </a:r>
            <a:endParaRPr lang="da-DK" sz="1800" b="0" i="0" dirty="0">
              <a:solidFill>
                <a:srgbClr val="666666"/>
              </a:solidFill>
              <a:effectLst/>
              <a:highlight>
                <a:srgbClr val="FFFFFF"/>
              </a:highlight>
              <a:latin typeface="Nexus Sans Pro"/>
            </a:endParaRPr>
          </a:p>
        </p:txBody>
      </p:sp>
    </p:spTree>
    <p:extLst>
      <p:ext uri="{BB962C8B-B14F-4D97-AF65-F5344CB8AC3E}">
        <p14:creationId xmlns:p14="http://schemas.microsoft.com/office/powerpoint/2010/main" val="130760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t billede, der indeholder tekst, Ansigt, person, kys&#10;&#10;Automatisk genereret beskrivelse">
            <a:extLst>
              <a:ext uri="{FF2B5EF4-FFF2-40B4-BE49-F238E27FC236}">
                <a16:creationId xmlns:a16="http://schemas.microsoft.com/office/drawing/2014/main" id="{4247B6A1-0E60-8208-EEC5-763A58D93CA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3487" y="1495905"/>
            <a:ext cx="5916140" cy="4664448"/>
          </a:xfrm>
        </p:spPr>
      </p:pic>
      <p:sp>
        <p:nvSpPr>
          <p:cNvPr id="2" name="Titel 1">
            <a:extLst>
              <a:ext uri="{FF2B5EF4-FFF2-40B4-BE49-F238E27FC236}">
                <a16:creationId xmlns:a16="http://schemas.microsoft.com/office/drawing/2014/main" id="{49A9F712-DB7A-F6AA-CC5E-0DEE51C995CF}"/>
              </a:ext>
            </a:extLst>
          </p:cNvPr>
          <p:cNvSpPr>
            <a:spLocks noGrp="1"/>
          </p:cNvSpPr>
          <p:nvPr>
            <p:ph type="title"/>
          </p:nvPr>
        </p:nvSpPr>
        <p:spPr>
          <a:xfrm>
            <a:off x="1981200" y="274638"/>
            <a:ext cx="8229600" cy="706090"/>
          </a:xfrm>
        </p:spPr>
        <p:txBody>
          <a:bodyPr>
            <a:normAutofit/>
          </a:bodyPr>
          <a:lstStyle/>
          <a:p>
            <a:r>
              <a:rPr lang="da-DK" b="1" dirty="0">
                <a:solidFill>
                  <a:srgbClr val="FF0000"/>
                </a:solidFill>
              </a:rPr>
              <a:t>Genkend sexistiske krænkelser:</a:t>
            </a:r>
            <a:endParaRPr lang="da-DK" dirty="0"/>
          </a:p>
        </p:txBody>
      </p:sp>
      <p:sp>
        <p:nvSpPr>
          <p:cNvPr id="4" name="Pladsholder til indhold 3">
            <a:extLst>
              <a:ext uri="{FF2B5EF4-FFF2-40B4-BE49-F238E27FC236}">
                <a16:creationId xmlns:a16="http://schemas.microsoft.com/office/drawing/2014/main" id="{6BADE54E-DE44-0DA8-450A-2AEFF33E0356}"/>
              </a:ext>
            </a:extLst>
          </p:cNvPr>
          <p:cNvSpPr>
            <a:spLocks noGrp="1"/>
          </p:cNvSpPr>
          <p:nvPr>
            <p:ph sz="half" idx="2"/>
          </p:nvPr>
        </p:nvSpPr>
        <p:spPr>
          <a:xfrm>
            <a:off x="5714999" y="1268762"/>
            <a:ext cx="5268192" cy="4664448"/>
          </a:xfrm>
        </p:spPr>
        <p:txBody>
          <a:bodyPr>
            <a:normAutofit fontScale="47500" lnSpcReduction="20000"/>
          </a:bodyPr>
          <a:lstStyle/>
          <a:p>
            <a:pPr marL="114300" indent="0" algn="just">
              <a:lnSpc>
                <a:spcPct val="115000"/>
              </a:lnSpc>
              <a:buNone/>
            </a:pPr>
            <a:r>
              <a:rPr lang="da-DK" sz="2900" dirty="0">
                <a:ea typeface="Times New Roman" panose="02020603050405020304" pitchFamily="18" charset="0"/>
              </a:rPr>
              <a:t>”… en hvilken som helst handling, gestus, visuel repræsentation, talt eller skrevet ord, praksis eller adfærd baseret på den idé, at en person eller en gruppe af personer er underlegne på grund af deres køn. En handling, der finder sted i den offentlige eller private sfære, om det er online eller offline, med det formål eller den effekt at: </a:t>
            </a:r>
          </a:p>
          <a:p>
            <a:pPr marL="342900" indent="-342900" algn="just">
              <a:lnSpc>
                <a:spcPct val="115000"/>
              </a:lnSpc>
              <a:buFont typeface="+mj-lt"/>
              <a:buAutoNum type="romanLcPeriod"/>
            </a:pPr>
            <a:r>
              <a:rPr lang="da-DK" sz="2900" dirty="0">
                <a:ea typeface="Calibri" panose="020F0502020204030204" pitchFamily="34" charset="0"/>
                <a:cs typeface="Arial" panose="020B0604020202020204" pitchFamily="34" charset="0"/>
              </a:rPr>
              <a:t>Overskride en person el gruppe af personers værdighed eller rettigheder, eller</a:t>
            </a:r>
          </a:p>
          <a:p>
            <a:pPr marL="342900" indent="-342900" algn="just">
              <a:lnSpc>
                <a:spcPct val="115000"/>
              </a:lnSpc>
              <a:buFont typeface="+mj-lt"/>
              <a:buAutoNum type="romanLcPeriod"/>
            </a:pPr>
            <a:r>
              <a:rPr lang="da-DK" sz="2900" dirty="0">
                <a:ea typeface="Calibri" panose="020F0502020204030204" pitchFamily="34" charset="0"/>
                <a:cs typeface="Arial" panose="020B0604020202020204" pitchFamily="34" charset="0"/>
              </a:rPr>
              <a:t>Resultere i fysisk, seksuel, psykologisk eller socioøkonomisk skade eller lidelse på en person eller en gruppe af personer; eller</a:t>
            </a:r>
          </a:p>
          <a:p>
            <a:pPr marL="342900" indent="-342900" algn="just">
              <a:lnSpc>
                <a:spcPct val="115000"/>
              </a:lnSpc>
              <a:buFont typeface="+mj-lt"/>
              <a:buAutoNum type="romanLcPeriod"/>
            </a:pPr>
            <a:r>
              <a:rPr lang="da-DK" sz="2900" dirty="0">
                <a:ea typeface="Calibri" panose="020F0502020204030204" pitchFamily="34" charset="0"/>
                <a:cs typeface="Arial" panose="020B0604020202020204" pitchFamily="34" charset="0"/>
              </a:rPr>
              <a:t>Skabe et intimiderende, fjendtligt, degraderende, ydmygende eller krænkende miljø; eller</a:t>
            </a:r>
          </a:p>
          <a:p>
            <a:pPr marL="342900" indent="-342900" algn="just">
              <a:lnSpc>
                <a:spcPct val="115000"/>
              </a:lnSpc>
              <a:buFont typeface="+mj-lt"/>
              <a:buAutoNum type="romanLcPeriod"/>
            </a:pPr>
            <a:r>
              <a:rPr lang="da-DK" sz="2900" dirty="0">
                <a:ea typeface="Calibri" panose="020F0502020204030204" pitchFamily="34" charset="0"/>
                <a:cs typeface="Arial" panose="020B0604020202020204" pitchFamily="34" charset="0"/>
              </a:rPr>
              <a:t>Skabe en barriere, der forhindrer autonomi til fuld realisering af menneskerettighederne for en person eller gruppe af personer; eller</a:t>
            </a:r>
          </a:p>
          <a:p>
            <a:pPr marL="342900" indent="-342900" algn="just">
              <a:lnSpc>
                <a:spcPct val="115000"/>
              </a:lnSpc>
              <a:buFont typeface="+mj-lt"/>
              <a:buAutoNum type="romanLcPeriod"/>
            </a:pPr>
            <a:r>
              <a:rPr lang="da-DK" sz="2900" dirty="0">
                <a:ea typeface="Calibri" panose="020F0502020204030204" pitchFamily="34" charset="0"/>
                <a:cs typeface="Arial" panose="020B0604020202020204" pitchFamily="34" charset="0"/>
              </a:rPr>
              <a:t>Vedligeholde og forstærke kønsstereotyper ”</a:t>
            </a:r>
            <a:r>
              <a:rPr lang="da-DK" sz="2900" dirty="0">
                <a:ea typeface="Times New Roman" panose="02020603050405020304" pitchFamily="18" charset="0"/>
              </a:rPr>
              <a:t>							</a:t>
            </a:r>
          </a:p>
          <a:p>
            <a:pPr marL="0" indent="0">
              <a:buNone/>
            </a:pPr>
            <a:r>
              <a:rPr lang="da-DK" sz="2900" dirty="0">
                <a:ea typeface="Times New Roman" panose="02020603050405020304" pitchFamily="18" charset="0"/>
              </a:rPr>
              <a:t>		Europarådets  definition, som DK har tiltrådt</a:t>
            </a:r>
            <a:endParaRPr lang="da-DK" sz="2900" dirty="0"/>
          </a:p>
          <a:p>
            <a:endParaRPr lang="da-DK" dirty="0"/>
          </a:p>
        </p:txBody>
      </p:sp>
    </p:spTree>
    <p:extLst>
      <p:ext uri="{BB962C8B-B14F-4D97-AF65-F5344CB8AC3E}">
        <p14:creationId xmlns:p14="http://schemas.microsoft.com/office/powerpoint/2010/main" val="82650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BE5B3D-50CE-431B-9158-ED63AE1AFDBF}"/>
              </a:ext>
            </a:extLst>
          </p:cNvPr>
          <p:cNvSpPr/>
          <p:nvPr/>
        </p:nvSpPr>
        <p:spPr>
          <a:xfrm>
            <a:off x="10191750" y="5710237"/>
            <a:ext cx="1873449" cy="104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E31D3E6C-B06C-4F78-9518-6829F19C4A12}"/>
              </a:ext>
            </a:extLst>
          </p:cNvPr>
          <p:cNvSpPr/>
          <p:nvPr/>
        </p:nvSpPr>
        <p:spPr>
          <a:xfrm>
            <a:off x="4429534" y="0"/>
            <a:ext cx="7762466" cy="6858000"/>
          </a:xfrm>
          <a:prstGeom prst="rect">
            <a:avLst/>
          </a:prstGeom>
          <a:solidFill>
            <a:srgbClr val="E9E3D7">
              <a:alpha val="83000"/>
            </a:srgb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pic>
        <p:nvPicPr>
          <p:cNvPr id="5" name="Picture 2" descr="RUC_ROSKILDE_UNIVERSITY_BLACK_CMYK.jpg (1984×248)">
            <a:extLst>
              <a:ext uri="{FF2B5EF4-FFF2-40B4-BE49-F238E27FC236}">
                <a16:creationId xmlns:a16="http://schemas.microsoft.com/office/drawing/2014/main" id="{918F3DA0-F6CE-4CD8-A24F-4B05C7524931}"/>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1912" y="6449584"/>
            <a:ext cx="1591544" cy="198943"/>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51698106-103D-4F1C-AE6F-6EA13E2F9351}"/>
              </a:ext>
            </a:extLst>
          </p:cNvPr>
          <p:cNvSpPr txBox="1">
            <a:spLocks/>
          </p:cNvSpPr>
          <p:nvPr/>
        </p:nvSpPr>
        <p:spPr>
          <a:xfrm>
            <a:off x="681203" y="2246381"/>
            <a:ext cx="3209543" cy="2373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800" b="1" dirty="0">
                <a:latin typeface="Segoe UI" panose="020B0502040204020203" pitchFamily="34" charset="0"/>
                <a:cs typeface="Segoe UI" panose="020B0502040204020203" pitchFamily="34" charset="0"/>
              </a:rPr>
              <a:t>Hvorfor er sexistiske krænkelser et problem i arbejdslivet?</a:t>
            </a:r>
          </a:p>
        </p:txBody>
      </p:sp>
      <p:sp>
        <p:nvSpPr>
          <p:cNvPr id="7" name="Rektangel 6">
            <a:extLst>
              <a:ext uri="{FF2B5EF4-FFF2-40B4-BE49-F238E27FC236}">
                <a16:creationId xmlns:a16="http://schemas.microsoft.com/office/drawing/2014/main" id="{58273BBB-D61B-477B-B0D5-C42D5CD1ECF4}"/>
              </a:ext>
            </a:extLst>
          </p:cNvPr>
          <p:cNvSpPr/>
          <p:nvPr/>
        </p:nvSpPr>
        <p:spPr>
          <a:xfrm>
            <a:off x="191912" y="308944"/>
            <a:ext cx="1829364" cy="24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ladsholder til indhold 3">
            <a:extLst>
              <a:ext uri="{FF2B5EF4-FFF2-40B4-BE49-F238E27FC236}">
                <a16:creationId xmlns:a16="http://schemas.microsoft.com/office/drawing/2014/main" id="{10637388-9664-FFCC-F12D-CE8982CA9D9E}"/>
              </a:ext>
            </a:extLst>
          </p:cNvPr>
          <p:cNvPicPr>
            <a:picLocks noGrp="1" noChangeAspect="1"/>
          </p:cNvPicPr>
          <p:nvPr>
            <p:ph idx="4294967295"/>
          </p:nvPr>
        </p:nvPicPr>
        <p:blipFill>
          <a:blip r:embed="rId5"/>
          <a:stretch>
            <a:fillRect/>
          </a:stretch>
        </p:blipFill>
        <p:spPr>
          <a:xfrm>
            <a:off x="4429535" y="1157873"/>
            <a:ext cx="7762466" cy="4027585"/>
          </a:xfrm>
          <a:prstGeom prst="rect">
            <a:avLst/>
          </a:prstGeom>
          <a:ln>
            <a:noFill/>
          </a:ln>
          <a:effectLst>
            <a:softEdge rad="112500"/>
          </a:effectLst>
        </p:spPr>
      </p:pic>
    </p:spTree>
    <p:extLst>
      <p:ext uri="{BB962C8B-B14F-4D97-AF65-F5344CB8AC3E}">
        <p14:creationId xmlns:p14="http://schemas.microsoft.com/office/powerpoint/2010/main" val="378319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Glad sundhedsmedarbejder med patient">
            <a:extLst>
              <a:ext uri="{FF2B5EF4-FFF2-40B4-BE49-F238E27FC236}">
                <a16:creationId xmlns:a16="http://schemas.microsoft.com/office/drawing/2014/main" id="{7AD7A7EA-B9E2-A6C4-50EA-48ED36696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864" y="2005445"/>
            <a:ext cx="5683639" cy="3792682"/>
          </a:xfrm>
          <a:prstGeom prst="rect">
            <a:avLst/>
          </a:prstGeom>
        </p:spPr>
      </p:pic>
      <p:pic>
        <p:nvPicPr>
          <p:cNvPr id="7" name="Billede 6" descr="Sundhedsmedarbejder undersøger knæet">
            <a:extLst>
              <a:ext uri="{FF2B5EF4-FFF2-40B4-BE49-F238E27FC236}">
                <a16:creationId xmlns:a16="http://schemas.microsoft.com/office/drawing/2014/main" id="{D053F716-8419-AB8A-EF0B-ACFF54D78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82" y="727363"/>
            <a:ext cx="5314950" cy="3543300"/>
          </a:xfrm>
          <a:prstGeom prst="rect">
            <a:avLst/>
          </a:prstGeom>
        </p:spPr>
      </p:pic>
    </p:spTree>
    <p:extLst>
      <p:ext uri="{BB962C8B-B14F-4D97-AF65-F5344CB8AC3E}">
        <p14:creationId xmlns:p14="http://schemas.microsoft.com/office/powerpoint/2010/main" val="176141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B90EF-5BC9-748E-0ADB-AB93FCB38CE7}"/>
              </a:ext>
            </a:extLst>
          </p:cNvPr>
          <p:cNvSpPr>
            <a:spLocks noGrp="1"/>
          </p:cNvSpPr>
          <p:nvPr>
            <p:ph type="title"/>
          </p:nvPr>
        </p:nvSpPr>
        <p:spPr>
          <a:xfrm>
            <a:off x="831850" y="519546"/>
            <a:ext cx="10515600" cy="1007918"/>
          </a:xfrm>
        </p:spPr>
        <p:txBody>
          <a:bodyPr/>
          <a:lstStyle/>
          <a:p>
            <a:r>
              <a:rPr lang="da-DK" b="1" dirty="0">
                <a:solidFill>
                  <a:schemeClr val="accent2">
                    <a:lumMod val="75000"/>
                  </a:schemeClr>
                </a:solidFill>
              </a:rPr>
              <a:t>Omsorgsetik</a:t>
            </a:r>
          </a:p>
        </p:txBody>
      </p:sp>
      <p:sp>
        <p:nvSpPr>
          <p:cNvPr id="4" name="Pladsholder til slidenummer 3">
            <a:extLst>
              <a:ext uri="{FF2B5EF4-FFF2-40B4-BE49-F238E27FC236}">
                <a16:creationId xmlns:a16="http://schemas.microsoft.com/office/drawing/2014/main" id="{1795372D-926F-FD3B-30FC-D9BA73EEC0F4}"/>
              </a:ext>
            </a:extLst>
          </p:cNvPr>
          <p:cNvSpPr>
            <a:spLocks noGrp="1"/>
          </p:cNvSpPr>
          <p:nvPr>
            <p:ph type="sldNum" sz="quarter" idx="12"/>
          </p:nvPr>
        </p:nvSpPr>
        <p:spPr/>
        <p:txBody>
          <a:bodyPr/>
          <a:lstStyle/>
          <a:p>
            <a:fld id="{FAF528F1-DC7A-4752-8E75-2178EA25188A}" type="slidenum">
              <a:rPr lang="da-DK" smtClean="0"/>
              <a:t>5</a:t>
            </a:fld>
            <a:endParaRPr lang="da-DK"/>
          </a:p>
        </p:txBody>
      </p:sp>
      <p:sp>
        <p:nvSpPr>
          <p:cNvPr id="5" name="Rectangle 1">
            <a:extLst>
              <a:ext uri="{FF2B5EF4-FFF2-40B4-BE49-F238E27FC236}">
                <a16:creationId xmlns:a16="http://schemas.microsoft.com/office/drawing/2014/main" id="{ACE25730-CBBE-6482-414C-B1CFC07D2511}"/>
              </a:ext>
            </a:extLst>
          </p:cNvPr>
          <p:cNvSpPr>
            <a:spLocks noGrp="1" noChangeArrowheads="1"/>
          </p:cNvSpPr>
          <p:nvPr>
            <p:ph type="body" idx="1"/>
          </p:nvPr>
        </p:nvSpPr>
        <p:spPr bwMode="auto">
          <a:xfrm>
            <a:off x="457200" y="2038862"/>
            <a:ext cx="11159835" cy="31700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da-DK" altLang="da-DK" sz="3600" b="1" i="0" u="none" strike="noStrike" cap="none" normalizeH="0" baseline="0" dirty="0">
                <a:ln>
                  <a:noFill/>
                </a:ln>
                <a:solidFill>
                  <a:schemeClr val="accent2">
                    <a:lumMod val="75000"/>
                  </a:schemeClr>
                </a:solidFill>
                <a:effectLst/>
                <a:latin typeface="inherit"/>
                <a:cs typeface="Arial" panose="020B0604020202020204" pitchFamily="34" charset="0"/>
              </a:rPr>
              <a:t>En ikke-hierarkisk opfattelse af menneskelige relationer: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a-DK" altLang="da-DK" sz="3600" b="1" dirty="0">
                <a:solidFill>
                  <a:schemeClr val="accent2">
                    <a:lumMod val="75000"/>
                  </a:schemeClr>
                </a:solidFill>
                <a:latin typeface="inherit"/>
                <a:cs typeface="Arial" panose="020B0604020202020204" pitchFamily="34" charset="0"/>
              </a:rPr>
              <a:t>Alle</a:t>
            </a:r>
            <a:r>
              <a:rPr kumimoji="0" lang="da-DK" altLang="da-DK" sz="3600" b="1" i="0" u="none" strike="noStrike" cap="none" normalizeH="0" baseline="0" dirty="0">
                <a:ln>
                  <a:noFill/>
                </a:ln>
                <a:solidFill>
                  <a:schemeClr val="accent2">
                    <a:lumMod val="75000"/>
                  </a:schemeClr>
                </a:solidFill>
                <a:effectLst/>
                <a:latin typeface="inherit"/>
                <a:cs typeface="Arial" panose="020B0604020202020204" pitchFamily="34" charset="0"/>
              </a:rPr>
              <a:t> skal behandles som ligeværdige</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3600" b="1" i="0" u="none" strike="noStrike" cap="none" normalizeH="0" baseline="0" dirty="0">
                <a:ln>
                  <a:noFill/>
                </a:ln>
                <a:solidFill>
                  <a:schemeClr val="accent2">
                    <a:lumMod val="75000"/>
                  </a:schemeClr>
                </a:solidFill>
                <a:effectLst/>
                <a:latin typeface="inherit"/>
                <a:cs typeface="Arial" panose="020B0604020202020204" pitchFamily="34" charset="0"/>
              </a:rPr>
              <a:t>Trods magtforskelle skal alle behandles retfærdigt</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3600" b="1" i="0" u="none" strike="noStrike" cap="none" normalizeH="0" baseline="0" dirty="0">
                <a:ln>
                  <a:noFill/>
                </a:ln>
                <a:solidFill>
                  <a:schemeClr val="accent2">
                    <a:lumMod val="75000"/>
                  </a:schemeClr>
                </a:solidFill>
                <a:effectLst/>
                <a:latin typeface="inherit"/>
                <a:cs typeface="Arial" panose="020B0604020202020204" pitchFamily="34" charset="0"/>
              </a:rPr>
              <a:t>Alle skal omfattes og inkluderes</a:t>
            </a:r>
            <a:r>
              <a:rPr kumimoji="0" lang="da-DK" altLang="da-DK" sz="3600" b="1" i="0" u="none" strike="noStrike" cap="none" normalizeH="0" dirty="0">
                <a:ln>
                  <a:noFill/>
                </a:ln>
                <a:solidFill>
                  <a:schemeClr val="accent2">
                    <a:lumMod val="75000"/>
                  </a:schemeClr>
                </a:solidFill>
                <a:effectLst/>
                <a:latin typeface="inherit"/>
                <a:cs typeface="Arial" panose="020B0604020202020204" pitchFamily="34" charset="0"/>
              </a:rPr>
              <a:t> i omsorg</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3600" b="1" i="0" u="none" strike="noStrike" cap="none" normalizeH="0" baseline="0" dirty="0">
                <a:ln>
                  <a:noFill/>
                </a:ln>
                <a:solidFill>
                  <a:schemeClr val="accent2">
                    <a:lumMod val="75000"/>
                  </a:schemeClr>
                </a:solidFill>
                <a:effectLst/>
                <a:latin typeface="inherit"/>
                <a:cs typeface="Arial" panose="020B0604020202020204" pitchFamily="34" charset="0"/>
              </a:rPr>
              <a:t>Ingen må lades alene eller såres</a:t>
            </a:r>
            <a:endParaRPr kumimoji="0" lang="da-DK" altLang="da-DK" sz="3600" b="1" i="0" u="none" strike="noStrike" cap="none" normalizeH="0" baseline="0" dirty="0">
              <a:ln>
                <a:noFill/>
              </a:ln>
              <a:solidFill>
                <a:schemeClr val="accent2">
                  <a:lumMod val="7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8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665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BC8E1-9EF9-C7BD-5363-02E8FF16ED52}"/>
              </a:ext>
            </a:extLst>
          </p:cNvPr>
          <p:cNvSpPr>
            <a:spLocks noGrp="1"/>
          </p:cNvSpPr>
          <p:nvPr>
            <p:ph type="title"/>
          </p:nvPr>
        </p:nvSpPr>
        <p:spPr>
          <a:xfrm flipV="1">
            <a:off x="838200" y="0"/>
            <a:ext cx="10515600" cy="136526"/>
          </a:xfrm>
        </p:spPr>
        <p:txBody>
          <a:bodyPr/>
          <a:lstStyle/>
          <a:p>
            <a:endParaRPr lang="da-DK" dirty="0"/>
          </a:p>
        </p:txBody>
      </p:sp>
      <p:sp>
        <p:nvSpPr>
          <p:cNvPr id="3" name="Pladsholder til indhold 2">
            <a:extLst>
              <a:ext uri="{FF2B5EF4-FFF2-40B4-BE49-F238E27FC236}">
                <a16:creationId xmlns:a16="http://schemas.microsoft.com/office/drawing/2014/main" id="{94315A1C-6D71-C6DD-164A-3C917AB33E66}"/>
              </a:ext>
            </a:extLst>
          </p:cNvPr>
          <p:cNvSpPr>
            <a:spLocks noGrp="1"/>
          </p:cNvSpPr>
          <p:nvPr>
            <p:ph sz="half" idx="1"/>
          </p:nvPr>
        </p:nvSpPr>
        <p:spPr>
          <a:xfrm>
            <a:off x="353291" y="654626"/>
            <a:ext cx="5985164" cy="5933209"/>
          </a:xfrm>
        </p:spPr>
        <p:txBody>
          <a:bodyPr/>
          <a:lstStyle/>
          <a:p>
            <a:pPr marL="0" indent="0">
              <a:buNone/>
            </a:pPr>
            <a:r>
              <a:rPr lang="da-DK" sz="2600" dirty="0">
                <a:effectLst/>
                <a:ea typeface="Times New Roman" panose="02020603050405020304" pitchFamily="18" charset="0"/>
                <a:cs typeface="Times New Roman" panose="02020603050405020304" pitchFamily="18" charset="0"/>
              </a:rPr>
              <a:t>Man skal også overvinde sig selv på én eller anden måde. For eksempel da jeg skulle ud til min beboer første gang – han er en meget stor og ubehagelig fyr. Han snakker ikke om andet end kønsdele og tager på én og slår én – og i starten, da var det meget hårdt, meget hårdt psykisk, og det er det stadig. Han er meget stor – både høj og tyk – så han har altså lidt kræfter, ikke … Men nu har jeg sådan vænnet mig til ham, og han kan også godt være god. Men i starten havde jeg det sådan: Nej, jeg </a:t>
            </a:r>
            <a:r>
              <a:rPr lang="da-DK" sz="2600" i="1" dirty="0">
                <a:effectLst/>
                <a:ea typeface="Times New Roman" panose="02020603050405020304" pitchFamily="18" charset="0"/>
                <a:cs typeface="Times New Roman" panose="02020603050405020304" pitchFamily="18" charset="0"/>
              </a:rPr>
              <a:t>skal</a:t>
            </a:r>
            <a:r>
              <a:rPr lang="da-DK" sz="2600" dirty="0">
                <a:effectLst/>
                <a:ea typeface="Times New Roman" panose="02020603050405020304" pitchFamily="18" charset="0"/>
                <a:cs typeface="Times New Roman" panose="02020603050405020304" pitchFamily="18" charset="0"/>
              </a:rPr>
              <a:t> sgu’ kunne tackle ham. Jeg prøvede at overbevise mig selv: Det er lidt anderledes end alle de andre. Men det var hårdt … det var meget hårdt … jeg blev forskrækket</a:t>
            </a:r>
            <a:r>
              <a:rPr lang="da-DK"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a-DK" dirty="0"/>
          </a:p>
        </p:txBody>
      </p:sp>
      <p:sp>
        <p:nvSpPr>
          <p:cNvPr id="5" name="Pladsholder til slidenummer 4">
            <a:extLst>
              <a:ext uri="{FF2B5EF4-FFF2-40B4-BE49-F238E27FC236}">
                <a16:creationId xmlns:a16="http://schemas.microsoft.com/office/drawing/2014/main" id="{7188DDCC-F371-CD17-3EC6-87B5A6B5A321}"/>
              </a:ext>
            </a:extLst>
          </p:cNvPr>
          <p:cNvSpPr>
            <a:spLocks noGrp="1"/>
          </p:cNvSpPr>
          <p:nvPr>
            <p:ph type="sldNum" sz="quarter" idx="12"/>
          </p:nvPr>
        </p:nvSpPr>
        <p:spPr/>
        <p:txBody>
          <a:bodyPr/>
          <a:lstStyle/>
          <a:p>
            <a:fld id="{FAF528F1-DC7A-4752-8E75-2178EA25188A}" type="slidenum">
              <a:rPr lang="da-DK" smtClean="0"/>
              <a:t>6</a:t>
            </a:fld>
            <a:endParaRPr lang="da-DK"/>
          </a:p>
        </p:txBody>
      </p:sp>
      <p:pic>
        <p:nvPicPr>
          <p:cNvPr id="3074" name="Picture 2" descr="Gravide er mere åbne for at fortælle om vold i nære relationer - Københavns  Professionshøjskole">
            <a:extLst>
              <a:ext uri="{FF2B5EF4-FFF2-40B4-BE49-F238E27FC236}">
                <a16:creationId xmlns:a16="http://schemas.microsoft.com/office/drawing/2014/main" id="{9A0C06EB-644C-9A35-D1BF-8A4F6235E57B}"/>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97650" y="2213571"/>
            <a:ext cx="4756150" cy="267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3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15393-8A12-9699-E401-1303F043D5CE}"/>
              </a:ext>
            </a:extLst>
          </p:cNvPr>
          <p:cNvSpPr>
            <a:spLocks noGrp="1"/>
          </p:cNvSpPr>
          <p:nvPr>
            <p:ph type="title"/>
          </p:nvPr>
        </p:nvSpPr>
        <p:spPr>
          <a:xfrm>
            <a:off x="838200" y="591127"/>
            <a:ext cx="10515600" cy="646546"/>
          </a:xfrm>
        </p:spPr>
        <p:txBody>
          <a:bodyPr>
            <a:normAutofit fontScale="90000"/>
          </a:bodyPr>
          <a:lstStyle/>
          <a:p>
            <a:r>
              <a:rPr lang="da-DK" b="1" dirty="0">
                <a:solidFill>
                  <a:schemeClr val="accent2">
                    <a:lumMod val="75000"/>
                  </a:schemeClr>
                </a:solidFill>
                <a:latin typeface="+mn-lt"/>
              </a:rPr>
              <a:t>Genkend sexistiske krænkelser</a:t>
            </a:r>
          </a:p>
        </p:txBody>
      </p:sp>
      <p:sp>
        <p:nvSpPr>
          <p:cNvPr id="3" name="Pladsholder til indhold 2">
            <a:extLst>
              <a:ext uri="{FF2B5EF4-FFF2-40B4-BE49-F238E27FC236}">
                <a16:creationId xmlns:a16="http://schemas.microsoft.com/office/drawing/2014/main" id="{9FC42B8D-CF2A-F56C-DC4D-E9050D2EF096}"/>
              </a:ext>
            </a:extLst>
          </p:cNvPr>
          <p:cNvSpPr>
            <a:spLocks noGrp="1"/>
          </p:cNvSpPr>
          <p:nvPr>
            <p:ph sz="half" idx="1"/>
          </p:nvPr>
        </p:nvSpPr>
        <p:spPr>
          <a:xfrm>
            <a:off x="838200" y="914400"/>
            <a:ext cx="3796145" cy="5671127"/>
          </a:xfrm>
        </p:spPr>
        <p:txBody>
          <a:bodyPr>
            <a:normAutofit/>
          </a:bodyPr>
          <a:lstStyle/>
          <a:p>
            <a:endParaRPr lang="da-DK" sz="1200" b="1" dirty="0">
              <a:solidFill>
                <a:schemeClr val="tx1"/>
              </a:solidFill>
              <a:latin typeface="Calibri Light" panose="020F0302020204030204" pitchFamily="34" charset="0"/>
              <a:cs typeface="Calibri Light" panose="020F0302020204030204" pitchFamily="34" charset="0"/>
            </a:endParaRPr>
          </a:p>
          <a:p>
            <a:pPr marL="0" indent="0">
              <a:buNone/>
            </a:pPr>
            <a:endParaRPr lang="en-US" sz="2000" b="1" dirty="0">
              <a:solidFill>
                <a:schemeClr val="accent2">
                  <a:lumMod val="75000"/>
                </a:schemeClr>
              </a:solidFill>
              <a:latin typeface="Calibri Light" panose="020F0302020204030204" pitchFamily="34" charset="0"/>
              <a:cs typeface="Calibri Light" panose="020F0302020204030204" pitchFamily="34" charset="0"/>
            </a:endParaRPr>
          </a:p>
          <a:p>
            <a:pPr marL="0" indent="0">
              <a:buNone/>
            </a:pPr>
            <a:endParaRPr lang="en-US" sz="2000" b="1" dirty="0">
              <a:solidFill>
                <a:schemeClr val="accent2">
                  <a:lumMod val="75000"/>
                </a:schemeClr>
              </a:solidFill>
              <a:latin typeface="Calibri Light" panose="020F0302020204030204" pitchFamily="34" charset="0"/>
              <a:cs typeface="Calibri Light" panose="020F0302020204030204" pitchFamily="34" charset="0"/>
            </a:endParaRPr>
          </a:p>
          <a:p>
            <a:pPr marL="0" indent="0">
              <a:buNone/>
            </a:pPr>
            <a:endParaRPr lang="en-US" sz="2000" b="1" dirty="0">
              <a:solidFill>
                <a:schemeClr val="accent2">
                  <a:lumMod val="75000"/>
                </a:schemeClr>
              </a:solidFill>
              <a:latin typeface="Calibri Light" panose="020F0302020204030204" pitchFamily="34" charset="0"/>
              <a:cs typeface="Calibri Light" panose="020F0302020204030204" pitchFamily="34" charset="0"/>
            </a:endParaRPr>
          </a:p>
          <a:p>
            <a:pPr marL="0" indent="0">
              <a:buNone/>
            </a:pPr>
            <a:r>
              <a:rPr lang="en-US" sz="2000" b="1" dirty="0" err="1">
                <a:solidFill>
                  <a:schemeClr val="accent2">
                    <a:lumMod val="75000"/>
                  </a:schemeClr>
                </a:solidFill>
                <a:latin typeface="Calibri Light" panose="020F0302020204030204" pitchFamily="34" charset="0"/>
                <a:cs typeface="Calibri Light" panose="020F0302020204030204" pitchFamily="34" charset="0"/>
              </a:rPr>
              <a:t>Sexisme</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br>
              <a:rPr lang="en-US" sz="2000" b="1" dirty="0">
                <a:solidFill>
                  <a:schemeClr val="accent2">
                    <a:lumMod val="75000"/>
                  </a:schemeClr>
                </a:solidFill>
                <a:latin typeface="Calibri Light" panose="020F0302020204030204" pitchFamily="34" charset="0"/>
                <a:cs typeface="Calibri Light" panose="020F0302020204030204" pitchFamily="34" charset="0"/>
              </a:rPr>
            </a:br>
            <a:r>
              <a:rPr lang="en-US" sz="2000" b="1" dirty="0" err="1">
                <a:solidFill>
                  <a:schemeClr val="accent2">
                    <a:lumMod val="75000"/>
                  </a:schemeClr>
                </a:solidFill>
                <a:latin typeface="Calibri Light" panose="020F0302020204030204" pitchFamily="34" charset="0"/>
                <a:cs typeface="Calibri Light" panose="020F0302020204030204" pitchFamily="34" charset="0"/>
              </a:rPr>
              <a:t>Fordomsfuld</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nedværdigende</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br>
              <a:rPr lang="en-US" sz="2000" b="1" dirty="0">
                <a:solidFill>
                  <a:schemeClr val="accent2">
                    <a:lumMod val="75000"/>
                  </a:schemeClr>
                </a:solidFill>
                <a:latin typeface="Calibri Light" panose="020F0302020204030204" pitchFamily="34" charset="0"/>
                <a:cs typeface="Calibri Light" panose="020F0302020204030204" pitchFamily="34" charset="0"/>
              </a:rPr>
            </a:br>
            <a:r>
              <a:rPr lang="en-US" sz="2000" b="1" dirty="0" err="1">
                <a:solidFill>
                  <a:schemeClr val="accent2">
                    <a:lumMod val="75000"/>
                  </a:schemeClr>
                </a:solidFill>
                <a:latin typeface="Calibri Light" panose="020F0302020204030204" pitchFamily="34" charset="0"/>
                <a:cs typeface="Calibri Light" panose="020F0302020204030204" pitchFamily="34" charset="0"/>
              </a:rPr>
              <a:t>eller</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diskriminerende</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adfærd</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br>
              <a:rPr lang="en-US" sz="2000" b="1" dirty="0">
                <a:solidFill>
                  <a:schemeClr val="accent2">
                    <a:lumMod val="75000"/>
                  </a:schemeClr>
                </a:solidFill>
                <a:latin typeface="Calibri Light" panose="020F0302020204030204" pitchFamily="34" charset="0"/>
                <a:cs typeface="Calibri Light" panose="020F0302020204030204" pitchFamily="34" charset="0"/>
              </a:rPr>
            </a:br>
            <a:r>
              <a:rPr lang="en-US" sz="2000" b="1" dirty="0">
                <a:solidFill>
                  <a:schemeClr val="accent2">
                    <a:lumMod val="75000"/>
                  </a:schemeClr>
                </a:solidFill>
                <a:latin typeface="Calibri Light" panose="020F0302020204030204" pitchFamily="34" charset="0"/>
                <a:cs typeface="Calibri Light" panose="020F0302020204030204" pitchFamily="34" charset="0"/>
              </a:rPr>
              <a:t>på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baggrund</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af</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br>
              <a:rPr lang="en-US" sz="2000" b="1" dirty="0">
                <a:solidFill>
                  <a:schemeClr val="accent2">
                    <a:lumMod val="75000"/>
                  </a:schemeClr>
                </a:solidFill>
                <a:latin typeface="Calibri Light" panose="020F0302020204030204" pitchFamily="34" charset="0"/>
                <a:cs typeface="Calibri Light" panose="020F0302020204030204" pitchFamily="34" charset="0"/>
              </a:rPr>
            </a:br>
            <a:r>
              <a:rPr lang="en-US" sz="2000" b="1" dirty="0" err="1">
                <a:solidFill>
                  <a:schemeClr val="accent2">
                    <a:lumMod val="75000"/>
                  </a:schemeClr>
                </a:solidFill>
                <a:latin typeface="Calibri Light" panose="020F0302020204030204" pitchFamily="34" charset="0"/>
                <a:cs typeface="Calibri Light" panose="020F0302020204030204" pitchFamily="34" charset="0"/>
              </a:rPr>
              <a:t>køn</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kønsroller</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br>
              <a:rPr lang="en-US" sz="2000" b="1" dirty="0">
                <a:solidFill>
                  <a:schemeClr val="accent2">
                    <a:lumMod val="75000"/>
                  </a:schemeClr>
                </a:solidFill>
                <a:latin typeface="Calibri Light" panose="020F0302020204030204" pitchFamily="34" charset="0"/>
                <a:cs typeface="Calibri Light" panose="020F0302020204030204" pitchFamily="34" charset="0"/>
              </a:rPr>
            </a:br>
            <a:r>
              <a:rPr lang="en-US" sz="2000" b="1" dirty="0">
                <a:solidFill>
                  <a:schemeClr val="accent2">
                    <a:lumMod val="75000"/>
                  </a:schemeClr>
                </a:solidFill>
                <a:latin typeface="Calibri Light" panose="020F0302020204030204" pitchFamily="34" charset="0"/>
                <a:cs typeface="Calibri Light" panose="020F0302020204030204" pitchFamily="34" charset="0"/>
              </a:rPr>
              <a:t>el. </a:t>
            </a:r>
            <a:r>
              <a:rPr lang="en-US" sz="2000" b="1" dirty="0" err="1">
                <a:solidFill>
                  <a:schemeClr val="accent2">
                    <a:lumMod val="75000"/>
                  </a:schemeClr>
                </a:solidFill>
                <a:latin typeface="Calibri Light" panose="020F0302020204030204" pitchFamily="34" charset="0"/>
                <a:cs typeface="Calibri Light" panose="020F0302020204030204" pitchFamily="34" charset="0"/>
              </a:rPr>
              <a:t>kønssteoreotyper</a:t>
            </a:r>
            <a:r>
              <a:rPr lang="en-US" sz="2000" b="1" dirty="0">
                <a:solidFill>
                  <a:schemeClr val="accent2">
                    <a:lumMod val="75000"/>
                  </a:schemeClr>
                </a:solidFill>
                <a:latin typeface="Calibri Light" panose="020F0302020204030204" pitchFamily="34" charset="0"/>
                <a:cs typeface="Calibri Light" panose="020F0302020204030204" pitchFamily="34" charset="0"/>
              </a:rPr>
              <a:t> </a:t>
            </a:r>
          </a:p>
          <a:p>
            <a:pPr marL="0" indent="0">
              <a:buNone/>
            </a:pPr>
            <a:r>
              <a:rPr lang="en-US" sz="1050" i="1" dirty="0">
                <a:solidFill>
                  <a:schemeClr val="tx1"/>
                </a:solidFill>
                <a:latin typeface="Calibri Light" panose="020F0302020204030204" pitchFamily="34" charset="0"/>
                <a:cs typeface="Calibri Light" panose="020F0302020204030204" pitchFamily="34" charset="0"/>
              </a:rPr>
              <a:t>	</a:t>
            </a:r>
            <a:r>
              <a:rPr lang="en-US" sz="1050" i="1" dirty="0" err="1">
                <a:solidFill>
                  <a:schemeClr val="accent2">
                    <a:lumMod val="75000"/>
                  </a:schemeClr>
                </a:solidFill>
                <a:latin typeface="Calibri Light" panose="020F0302020204030204" pitchFamily="34" charset="0"/>
                <a:cs typeface="Calibri Light" panose="020F0302020204030204" pitchFamily="34" charset="0"/>
              </a:rPr>
              <a:t>jf</a:t>
            </a:r>
            <a:r>
              <a:rPr lang="en-US" sz="1050" i="1" dirty="0">
                <a:solidFill>
                  <a:schemeClr val="accent2">
                    <a:lumMod val="75000"/>
                  </a:schemeClr>
                </a:solidFill>
                <a:latin typeface="Calibri Light" panose="020F0302020204030204" pitchFamily="34" charset="0"/>
                <a:cs typeface="Calibri Light" panose="020F0302020204030204" pitchFamily="34" charset="0"/>
              </a:rPr>
              <a:t>. EU policy, AT vejledning, </a:t>
            </a:r>
            <a:r>
              <a:rPr lang="en-US" sz="1050" i="1" dirty="0" err="1">
                <a:solidFill>
                  <a:schemeClr val="accent2">
                    <a:lumMod val="75000"/>
                  </a:schemeClr>
                </a:solidFill>
                <a:latin typeface="Calibri Light" panose="020F0302020204030204" pitchFamily="34" charset="0"/>
                <a:cs typeface="Calibri Light" panose="020F0302020204030204" pitchFamily="34" charset="0"/>
              </a:rPr>
              <a:t>ligebehandlingsloven</a:t>
            </a:r>
            <a:endParaRPr lang="da-DK" sz="1050" i="1" dirty="0">
              <a:solidFill>
                <a:schemeClr val="accent2">
                  <a:lumMod val="75000"/>
                </a:schemeClr>
              </a:solidFill>
            </a:endParaRPr>
          </a:p>
          <a:p>
            <a:endParaRPr lang="da-DK" sz="1200" b="1" dirty="0">
              <a:solidFill>
                <a:schemeClr val="tx1"/>
              </a:solidFill>
              <a:latin typeface="Calibri Light" panose="020F0302020204030204" pitchFamily="34" charset="0"/>
              <a:cs typeface="Calibri Light" panose="020F0302020204030204" pitchFamily="34" charset="0"/>
            </a:endParaRPr>
          </a:p>
          <a:p>
            <a:pPr marL="0" indent="0">
              <a:buNone/>
            </a:pPr>
            <a:endParaRPr lang="da-DK" sz="2000" b="1" dirty="0">
              <a:solidFill>
                <a:schemeClr val="accent3">
                  <a:lumMod val="75000"/>
                </a:schemeClr>
              </a:solidFill>
              <a:latin typeface="Calibri Light" panose="020F0302020204030204" pitchFamily="34" charset="0"/>
              <a:cs typeface="Calibri Light" panose="020F0302020204030204" pitchFamily="34" charset="0"/>
            </a:endParaRPr>
          </a:p>
          <a:p>
            <a:pPr marL="457200" lvl="1" indent="0">
              <a:buNone/>
            </a:pPr>
            <a:endParaRPr lang="da-DK" sz="1500" i="1" dirty="0"/>
          </a:p>
        </p:txBody>
      </p:sp>
      <p:pic>
        <p:nvPicPr>
          <p:cNvPr id="7" name="Pladsholder til indhold 6">
            <a:extLst>
              <a:ext uri="{FF2B5EF4-FFF2-40B4-BE49-F238E27FC236}">
                <a16:creationId xmlns:a16="http://schemas.microsoft.com/office/drawing/2014/main" id="{45B84B00-3E68-8C48-2784-0AFA02C90F4E}"/>
              </a:ext>
            </a:extLst>
          </p:cNvPr>
          <p:cNvPicPr>
            <a:picLocks noGrp="1" noChangeAspect="1"/>
          </p:cNvPicPr>
          <p:nvPr>
            <p:ph sz="half" idx="2"/>
          </p:nvPr>
        </p:nvPicPr>
        <p:blipFill>
          <a:blip r:embed="rId3"/>
          <a:stretch>
            <a:fillRect/>
          </a:stretch>
        </p:blipFill>
        <p:spPr>
          <a:xfrm>
            <a:off x="5089432" y="1414318"/>
            <a:ext cx="5336113" cy="5368636"/>
          </a:xfrm>
          <a:prstGeom prst="rect">
            <a:avLst/>
          </a:prstGeom>
        </p:spPr>
      </p:pic>
    </p:spTree>
    <p:extLst>
      <p:ext uri="{BB962C8B-B14F-4D97-AF65-F5344CB8AC3E}">
        <p14:creationId xmlns:p14="http://schemas.microsoft.com/office/powerpoint/2010/main" val="7235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90625" y="1279525"/>
            <a:ext cx="11001375" cy="688975"/>
          </a:xfrm>
          <a:prstGeom prst="rect">
            <a:avLst/>
          </a:prstGeom>
        </p:spPr>
        <p:txBody>
          <a:bodyPr/>
          <a:lstStyle/>
          <a:p>
            <a:br>
              <a:rPr lang="da-DK" sz="4000" b="1" dirty="0">
                <a:latin typeface="Arial" panose="020B0604020202020204" pitchFamily="34" charset="0"/>
                <a:cs typeface="Arial" panose="020B0604020202020204" pitchFamily="34" charset="0"/>
              </a:rPr>
            </a:br>
            <a:endParaRPr lang="da-DK" sz="2000" dirty="0">
              <a:latin typeface="Arial" panose="020B060402020202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10A8AC9E-E5DA-4ED1-BC4C-75313D6C0DF4}"/>
              </a:ext>
            </a:extLst>
          </p:cNvPr>
          <p:cNvPicPr>
            <a:picLocks noChangeAspect="1"/>
          </p:cNvPicPr>
          <p:nvPr/>
        </p:nvPicPr>
        <p:blipFill>
          <a:blip r:embed="rId3"/>
          <a:stretch>
            <a:fillRect/>
          </a:stretch>
        </p:blipFill>
        <p:spPr>
          <a:xfrm>
            <a:off x="1579464" y="3290501"/>
            <a:ext cx="2170513" cy="2186015"/>
          </a:xfrm>
          <a:prstGeom prst="rect">
            <a:avLst/>
          </a:prstGeom>
        </p:spPr>
      </p:pic>
      <p:sp>
        <p:nvSpPr>
          <p:cNvPr id="5" name="Taleboble: oval 4">
            <a:extLst>
              <a:ext uri="{FF2B5EF4-FFF2-40B4-BE49-F238E27FC236}">
                <a16:creationId xmlns:a16="http://schemas.microsoft.com/office/drawing/2014/main" id="{5FDCB230-E030-473B-9619-09E88B3AEA22}"/>
              </a:ext>
            </a:extLst>
          </p:cNvPr>
          <p:cNvSpPr/>
          <p:nvPr/>
        </p:nvSpPr>
        <p:spPr>
          <a:xfrm>
            <a:off x="4441510" y="553156"/>
            <a:ext cx="6096000" cy="3967656"/>
          </a:xfrm>
          <a:prstGeom prst="wedgeEllipseCallout">
            <a:avLst>
              <a:gd name="adj1" fmla="val -53627"/>
              <a:gd name="adj2" fmla="val 40990"/>
            </a:avLst>
          </a:prstGeom>
          <a:solidFill>
            <a:schemeClr val="bg1"/>
          </a:solidFill>
          <a:ln w="28575">
            <a:solidFill>
              <a:schemeClr val="tx1">
                <a:lumMod val="85000"/>
                <a:lumOff val="15000"/>
              </a:schemeClr>
            </a:solidFill>
            <a:prstDash val="solid"/>
          </a:ln>
          <a:effectLst>
            <a:outerShdw blurRad="76200" dir="12960000" sy="23000" kx="-1200000" algn="bl" rotWithShape="0">
              <a:prstClr val="black">
                <a:alpha val="11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CE2D9502-4453-4D63-85D0-DCD740D68FC8}"/>
              </a:ext>
            </a:extLst>
          </p:cNvPr>
          <p:cNvSpPr/>
          <p:nvPr/>
        </p:nvSpPr>
        <p:spPr>
          <a:xfrm>
            <a:off x="191912" y="308944"/>
            <a:ext cx="1829364" cy="24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85EE054F-9B14-409C-BD6F-0ED71FC8747B}"/>
              </a:ext>
            </a:extLst>
          </p:cNvPr>
          <p:cNvSpPr/>
          <p:nvPr/>
        </p:nvSpPr>
        <p:spPr>
          <a:xfrm>
            <a:off x="10191750" y="5710237"/>
            <a:ext cx="1873449" cy="104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2" descr="RUC_ROSKILDE_UNIVERSITY_BLACK_CMYK.jpg (1984×248)">
            <a:extLst>
              <a:ext uri="{FF2B5EF4-FFF2-40B4-BE49-F238E27FC236}">
                <a16:creationId xmlns:a16="http://schemas.microsoft.com/office/drawing/2014/main" id="{F3DCBC2E-0A4A-40F8-9FCA-EF59755DD663}"/>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1912" y="6449584"/>
            <a:ext cx="1591544" cy="19894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DDA871F5-AB65-4676-AA80-E5F3D9019C0B}"/>
              </a:ext>
            </a:extLst>
          </p:cNvPr>
          <p:cNvSpPr/>
          <p:nvPr/>
        </p:nvSpPr>
        <p:spPr>
          <a:xfrm>
            <a:off x="4614390" y="951934"/>
            <a:ext cx="5750240" cy="2554545"/>
          </a:xfrm>
          <a:prstGeom prst="rect">
            <a:avLst/>
          </a:prstGeom>
        </p:spPr>
        <p:txBody>
          <a:bodyPr wrap="square">
            <a:spAutoFit/>
          </a:bodyPr>
          <a:lstStyle/>
          <a:p>
            <a:pPr algn="ctr"/>
            <a:endParaRPr lang="en-US" sz="2000" i="1" dirty="0">
              <a:latin typeface="Centaur" panose="02030504050205020304" pitchFamily="18" charset="0"/>
            </a:endParaRPr>
          </a:p>
          <a:p>
            <a:pPr algn="ctr"/>
            <a:r>
              <a:rPr lang="en-US" sz="2000" i="1" dirty="0">
                <a:latin typeface="Centaur" panose="02030504050205020304" pitchFamily="18" charset="0"/>
              </a:rPr>
              <a:t>“</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holdt</a:t>
            </a:r>
            <a:r>
              <a:rPr lang="en-US" sz="2000" i="1" dirty="0">
                <a:latin typeface="Centaur" panose="02030504050205020304" pitchFamily="18" charset="0"/>
              </a:rPr>
              <a:t> </a:t>
            </a:r>
            <a:r>
              <a:rPr lang="en-US" sz="2000" i="1" dirty="0" err="1">
                <a:latin typeface="Centaur" panose="02030504050205020304" pitchFamily="18" charset="0"/>
              </a:rPr>
              <a:t>frokost</a:t>
            </a:r>
            <a:r>
              <a:rPr lang="en-US" sz="2000" i="1" dirty="0">
                <a:latin typeface="Centaur" panose="02030504050205020304" pitchFamily="18" charset="0"/>
              </a:rPr>
              <a:t> med min </a:t>
            </a:r>
            <a:r>
              <a:rPr lang="en-US" sz="2000" i="1" dirty="0" err="1">
                <a:latin typeface="Centaur" panose="02030504050205020304" pitchFamily="18" charset="0"/>
              </a:rPr>
              <a:t>kollega</a:t>
            </a:r>
            <a:r>
              <a:rPr lang="en-US" sz="2000" i="1" dirty="0">
                <a:latin typeface="Centaur" panose="02030504050205020304" pitchFamily="18" charset="0"/>
              </a:rPr>
              <a:t> Martin og </a:t>
            </a:r>
            <a:r>
              <a:rPr lang="en-US" sz="2000" i="1" dirty="0" err="1">
                <a:latin typeface="Centaur" panose="02030504050205020304" pitchFamily="18" charset="0"/>
              </a:rPr>
              <a:t>vores</a:t>
            </a:r>
            <a:r>
              <a:rPr lang="en-US" sz="2000" i="1" dirty="0">
                <a:latin typeface="Centaur" panose="02030504050205020304" pitchFamily="18" charset="0"/>
              </a:rPr>
              <a:t> </a:t>
            </a:r>
            <a:br>
              <a:rPr lang="en-US" sz="2000" i="1" dirty="0">
                <a:latin typeface="Centaur" panose="02030504050205020304" pitchFamily="18" charset="0"/>
              </a:rPr>
            </a:br>
            <a:r>
              <a:rPr lang="en-US" sz="2000" i="1" dirty="0" err="1">
                <a:latin typeface="Centaur" panose="02030504050205020304" pitchFamily="18" charset="0"/>
              </a:rPr>
              <a:t>leder</a:t>
            </a:r>
            <a:r>
              <a:rPr lang="en-US" sz="2000" i="1" dirty="0">
                <a:latin typeface="Centaur" panose="02030504050205020304" pitchFamily="18" charset="0"/>
              </a:rPr>
              <a:t>. På et </a:t>
            </a:r>
            <a:r>
              <a:rPr lang="en-US" sz="2000" i="1" dirty="0" err="1">
                <a:latin typeface="Centaur" panose="02030504050205020304" pitchFamily="18" charset="0"/>
              </a:rPr>
              <a:t>tidspunkt</a:t>
            </a:r>
            <a:r>
              <a:rPr lang="en-US" sz="2000" i="1" dirty="0">
                <a:latin typeface="Centaur" panose="02030504050205020304" pitchFamily="18" charset="0"/>
              </a:rPr>
              <a:t> </a:t>
            </a:r>
            <a:r>
              <a:rPr lang="en-US" sz="2000" i="1" dirty="0" err="1">
                <a:latin typeface="Centaur" panose="02030504050205020304" pitchFamily="18" charset="0"/>
              </a:rPr>
              <a:t>kiggede</a:t>
            </a:r>
            <a:r>
              <a:rPr lang="en-US" sz="2000" i="1" dirty="0">
                <a:latin typeface="Centaur" panose="02030504050205020304" pitchFamily="18" charset="0"/>
              </a:rPr>
              <a:t> </a:t>
            </a:r>
            <a:r>
              <a:rPr lang="en-US" sz="2000" i="1" dirty="0" err="1">
                <a:latin typeface="Centaur" panose="02030504050205020304" pitchFamily="18" charset="0"/>
              </a:rPr>
              <a:t>lederen</a:t>
            </a:r>
            <a:r>
              <a:rPr lang="en-US" sz="2000" i="1" dirty="0">
                <a:latin typeface="Centaur" panose="02030504050205020304" pitchFamily="18" charset="0"/>
              </a:rPr>
              <a:t> på et </a:t>
            </a:r>
            <a:r>
              <a:rPr lang="en-US" sz="2000" i="1" dirty="0" err="1">
                <a:latin typeface="Centaur" panose="02030504050205020304" pitchFamily="18" charset="0"/>
              </a:rPr>
              <a:t>hul</a:t>
            </a:r>
            <a:r>
              <a:rPr lang="en-US" sz="2000" i="1" dirty="0">
                <a:latin typeface="Centaur" panose="02030504050205020304" pitchFamily="18" charset="0"/>
              </a:rPr>
              <a:t> </a:t>
            </a:r>
            <a:r>
              <a:rPr lang="en-US" sz="2000" i="1" dirty="0" err="1">
                <a:latin typeface="Centaur" panose="02030504050205020304" pitchFamily="18" charset="0"/>
              </a:rPr>
              <a:t>i</a:t>
            </a:r>
            <a:r>
              <a:rPr lang="en-US" sz="2000" i="1" dirty="0">
                <a:latin typeface="Centaur" panose="02030504050205020304" pitchFamily="18" charset="0"/>
              </a:rPr>
              <a:t> sin </a:t>
            </a:r>
            <a:r>
              <a:rPr lang="en-US" sz="2000" i="1" dirty="0" err="1">
                <a:latin typeface="Centaur" panose="02030504050205020304" pitchFamily="18" charset="0"/>
              </a:rPr>
              <a:t>sok</a:t>
            </a:r>
            <a:r>
              <a:rPr lang="en-US" sz="2000" i="1" dirty="0">
                <a:latin typeface="Centaur" panose="02030504050205020304" pitchFamily="18" charset="0"/>
              </a:rPr>
              <a:t> og </a:t>
            </a:r>
            <a:r>
              <a:rPr lang="en-US" sz="2000" i="1" dirty="0" err="1">
                <a:latin typeface="Centaur" panose="02030504050205020304" pitchFamily="18" charset="0"/>
              </a:rPr>
              <a:t>sagde</a:t>
            </a:r>
            <a:r>
              <a:rPr lang="en-US" sz="2000" i="1" dirty="0">
                <a:latin typeface="Centaur" panose="02030504050205020304" pitchFamily="18" charset="0"/>
              </a:rPr>
              <a:t> til </a:t>
            </a:r>
            <a:r>
              <a:rPr lang="en-US" sz="2000" i="1" dirty="0" err="1">
                <a:latin typeface="Centaur" panose="02030504050205020304" pitchFamily="18" charset="0"/>
              </a:rPr>
              <a:t>mig</a:t>
            </a:r>
            <a:r>
              <a:rPr lang="en-US" sz="2000" i="1" dirty="0">
                <a:latin typeface="Centaur" panose="02030504050205020304" pitchFamily="18" charset="0"/>
              </a:rPr>
              <a:t>: Nu </a:t>
            </a:r>
            <a:r>
              <a:rPr lang="en-US" sz="2000" i="1" dirty="0" err="1">
                <a:latin typeface="Centaur" panose="02030504050205020304" pitchFamily="18" charset="0"/>
              </a:rPr>
              <a:t>ved</a:t>
            </a:r>
            <a:r>
              <a:rPr lang="en-US" sz="2000" i="1" dirty="0">
                <a:latin typeface="Centaur" panose="02030504050205020304" pitchFamily="18" charset="0"/>
              </a:rPr>
              <a:t> </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hvad</a:t>
            </a:r>
            <a:r>
              <a:rPr lang="en-US" sz="2000" i="1" dirty="0">
                <a:latin typeface="Centaur" panose="02030504050205020304" pitchFamily="18" charset="0"/>
              </a:rPr>
              <a:t> </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har</a:t>
            </a:r>
            <a:r>
              <a:rPr lang="en-US" sz="2000" i="1" dirty="0">
                <a:latin typeface="Centaur" panose="02030504050205020304" pitchFamily="18" charset="0"/>
              </a:rPr>
              <a:t> dig til” og </a:t>
            </a:r>
            <a:r>
              <a:rPr lang="en-US" sz="2000" i="1" dirty="0" err="1">
                <a:latin typeface="Centaur" panose="02030504050205020304" pitchFamily="18" charset="0"/>
              </a:rPr>
              <a:t>pegede</a:t>
            </a:r>
            <a:r>
              <a:rPr lang="en-US" sz="2000" i="1" dirty="0">
                <a:latin typeface="Centaur" panose="02030504050205020304" pitchFamily="18" charset="0"/>
              </a:rPr>
              <a:t> på </a:t>
            </a:r>
            <a:r>
              <a:rPr lang="en-US" sz="2000" i="1" dirty="0" err="1">
                <a:latin typeface="Centaur" panose="02030504050205020304" pitchFamily="18" charset="0"/>
              </a:rPr>
              <a:t>hullet</a:t>
            </a:r>
            <a:r>
              <a:rPr lang="en-US" sz="2000" i="1" dirty="0">
                <a:latin typeface="Centaur" panose="02030504050205020304" pitchFamily="18" charset="0"/>
              </a:rPr>
              <a:t>. Martin og </a:t>
            </a:r>
            <a:r>
              <a:rPr lang="en-US" sz="2000" i="1" dirty="0" err="1">
                <a:latin typeface="Centaur" panose="02030504050205020304" pitchFamily="18" charset="0"/>
              </a:rPr>
              <a:t>lederen</a:t>
            </a:r>
            <a:r>
              <a:rPr lang="en-US" sz="2000" i="1" dirty="0">
                <a:latin typeface="Centaur" panose="02030504050205020304" pitchFamily="18" charset="0"/>
              </a:rPr>
              <a:t> </a:t>
            </a:r>
            <a:r>
              <a:rPr lang="en-US" sz="2000" i="1" dirty="0" err="1">
                <a:latin typeface="Centaur" panose="02030504050205020304" pitchFamily="18" charset="0"/>
              </a:rPr>
              <a:t>grinede</a:t>
            </a:r>
            <a:r>
              <a:rPr lang="en-US" sz="2000" i="1" dirty="0">
                <a:latin typeface="Centaur" panose="02030504050205020304" pitchFamily="18" charset="0"/>
              </a:rPr>
              <a:t>. </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følte</a:t>
            </a:r>
            <a:r>
              <a:rPr lang="en-US" sz="2000" i="1" dirty="0">
                <a:latin typeface="Centaur" panose="02030504050205020304" pitchFamily="18" charset="0"/>
              </a:rPr>
              <a:t> </a:t>
            </a:r>
            <a:r>
              <a:rPr lang="en-US" sz="2000" i="1" dirty="0" err="1">
                <a:latin typeface="Centaur" panose="02030504050205020304" pitchFamily="18" charset="0"/>
              </a:rPr>
              <a:t>mig</a:t>
            </a:r>
            <a:r>
              <a:rPr lang="en-US" sz="2000" i="1" dirty="0">
                <a:latin typeface="Centaur" panose="02030504050205020304" pitchFamily="18" charset="0"/>
              </a:rPr>
              <a:t> </a:t>
            </a:r>
            <a:r>
              <a:rPr lang="en-US" sz="2000" i="1" dirty="0" err="1">
                <a:latin typeface="Centaur" panose="02030504050205020304" pitchFamily="18" charset="0"/>
              </a:rPr>
              <a:t>ydmyget</a:t>
            </a:r>
            <a:r>
              <a:rPr lang="en-US" sz="2000" i="1" dirty="0">
                <a:latin typeface="Centaur" panose="02030504050205020304" pitchFamily="18" charset="0"/>
              </a:rPr>
              <a:t> og </a:t>
            </a:r>
            <a:r>
              <a:rPr lang="en-US" sz="2000" i="1" dirty="0" err="1">
                <a:latin typeface="Centaur" panose="02030504050205020304" pitchFamily="18" charset="0"/>
              </a:rPr>
              <a:t>akavet</a:t>
            </a:r>
            <a:r>
              <a:rPr lang="en-US" sz="2000" i="1" dirty="0">
                <a:latin typeface="Centaur" panose="02030504050205020304" pitchFamily="18" charset="0"/>
              </a:rPr>
              <a:t>. </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forstod</a:t>
            </a:r>
            <a:r>
              <a:rPr lang="en-US" sz="2000" i="1" dirty="0">
                <a:latin typeface="Centaur" panose="02030504050205020304" pitchFamily="18" charset="0"/>
              </a:rPr>
              <a:t> </a:t>
            </a:r>
            <a:r>
              <a:rPr lang="en-US" sz="2000" i="1" dirty="0" err="1">
                <a:latin typeface="Centaur" panose="02030504050205020304" pitchFamily="18" charset="0"/>
              </a:rPr>
              <a:t>ikke</a:t>
            </a:r>
            <a:r>
              <a:rPr lang="en-US" sz="2000" i="1" dirty="0">
                <a:latin typeface="Centaur" panose="02030504050205020304" pitchFamily="18" charset="0"/>
              </a:rPr>
              <a:t>, </a:t>
            </a:r>
            <a:r>
              <a:rPr lang="en-US" sz="2000" i="1" dirty="0" err="1">
                <a:latin typeface="Centaur" panose="02030504050205020304" pitchFamily="18" charset="0"/>
              </a:rPr>
              <a:t>hvorfor</a:t>
            </a:r>
            <a:r>
              <a:rPr lang="en-US" sz="2000" i="1" dirty="0">
                <a:latin typeface="Centaur" panose="02030504050205020304" pitchFamily="18" charset="0"/>
              </a:rPr>
              <a:t> </a:t>
            </a:r>
            <a:r>
              <a:rPr lang="en-US" sz="2000" i="1" dirty="0" err="1">
                <a:latin typeface="Centaur" panose="02030504050205020304" pitchFamily="18" charset="0"/>
              </a:rPr>
              <a:t>vores</a:t>
            </a:r>
            <a:r>
              <a:rPr lang="en-US" sz="2000" i="1" dirty="0">
                <a:latin typeface="Centaur" panose="02030504050205020304" pitchFamily="18" charset="0"/>
              </a:rPr>
              <a:t> </a:t>
            </a:r>
            <a:r>
              <a:rPr lang="en-US" sz="2000" i="1" dirty="0" err="1">
                <a:latin typeface="Centaur" panose="02030504050205020304" pitchFamily="18" charset="0"/>
              </a:rPr>
              <a:t>leder</a:t>
            </a:r>
            <a:r>
              <a:rPr lang="en-US" sz="2000" i="1" dirty="0">
                <a:latin typeface="Centaur" panose="02030504050205020304" pitchFamily="18" charset="0"/>
              </a:rPr>
              <a:t> </a:t>
            </a:r>
            <a:r>
              <a:rPr lang="en-US" sz="2000" i="1" dirty="0" err="1">
                <a:latin typeface="Centaur" panose="02030504050205020304" pitchFamily="18" charset="0"/>
              </a:rPr>
              <a:t>sagde</a:t>
            </a:r>
            <a:r>
              <a:rPr lang="en-US" sz="2000" i="1" dirty="0">
                <a:latin typeface="Centaur" panose="02030504050205020304" pitchFamily="18" charset="0"/>
              </a:rPr>
              <a:t> </a:t>
            </a:r>
            <a:r>
              <a:rPr lang="en-US" sz="2000" i="1" dirty="0" err="1">
                <a:latin typeface="Centaur" panose="02030504050205020304" pitchFamily="18" charset="0"/>
              </a:rPr>
              <a:t>sådan</a:t>
            </a:r>
            <a:r>
              <a:rPr lang="en-US" sz="2000" i="1" dirty="0">
                <a:latin typeface="Centaur" panose="02030504050205020304" pitchFamily="18" charset="0"/>
              </a:rPr>
              <a:t> til </a:t>
            </a:r>
            <a:r>
              <a:rPr lang="en-US" sz="2000" i="1" dirty="0" err="1">
                <a:latin typeface="Centaur" panose="02030504050205020304" pitchFamily="18" charset="0"/>
              </a:rPr>
              <a:t>mig</a:t>
            </a:r>
            <a:r>
              <a:rPr lang="en-US" sz="2000" i="1" dirty="0">
                <a:latin typeface="Centaur" panose="02030504050205020304" pitchFamily="18" charset="0"/>
              </a:rPr>
              <a:t> men </a:t>
            </a:r>
            <a:r>
              <a:rPr lang="en-US" sz="2000" i="1" dirty="0" err="1">
                <a:latin typeface="Centaur" panose="02030504050205020304" pitchFamily="18" charset="0"/>
              </a:rPr>
              <a:t>ikke</a:t>
            </a:r>
            <a:r>
              <a:rPr lang="en-US" sz="2000" i="1" dirty="0">
                <a:latin typeface="Centaur" panose="02030504050205020304" pitchFamily="18" charset="0"/>
              </a:rPr>
              <a:t> til Martin? </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blev</a:t>
            </a:r>
            <a:r>
              <a:rPr lang="en-US" sz="2000" i="1" dirty="0">
                <a:latin typeface="Centaur" panose="02030504050205020304" pitchFamily="18" charset="0"/>
              </a:rPr>
              <a:t> </a:t>
            </a:r>
            <a:r>
              <a:rPr lang="en-US" sz="2000" i="1" dirty="0" err="1">
                <a:latin typeface="Centaur" panose="02030504050205020304" pitchFamily="18" charset="0"/>
              </a:rPr>
              <a:t>usikker</a:t>
            </a:r>
            <a:r>
              <a:rPr lang="en-US" sz="2000" i="1" dirty="0">
                <a:latin typeface="Centaur" panose="02030504050205020304" pitchFamily="18" charset="0"/>
              </a:rPr>
              <a:t> og </a:t>
            </a:r>
            <a:r>
              <a:rPr lang="en-US" sz="2000" i="1" dirty="0" err="1">
                <a:latin typeface="Centaur" panose="02030504050205020304" pitchFamily="18" charset="0"/>
              </a:rPr>
              <a:t>utilpas</a:t>
            </a:r>
            <a:r>
              <a:rPr lang="en-US" sz="2000" i="1" dirty="0">
                <a:latin typeface="Centaur" panose="02030504050205020304" pitchFamily="18" charset="0"/>
              </a:rPr>
              <a:t>, men </a:t>
            </a:r>
            <a:r>
              <a:rPr lang="en-US" sz="2000" i="1" dirty="0" err="1">
                <a:latin typeface="Centaur" panose="02030504050205020304" pitchFamily="18" charset="0"/>
              </a:rPr>
              <a:t>jeg</a:t>
            </a:r>
            <a:r>
              <a:rPr lang="en-US" sz="2000" i="1" dirty="0">
                <a:latin typeface="Centaur" panose="02030504050205020304" pitchFamily="18" charset="0"/>
              </a:rPr>
              <a:t> </a:t>
            </a:r>
            <a:r>
              <a:rPr lang="en-US" sz="2000" i="1" dirty="0" err="1">
                <a:latin typeface="Centaur" panose="02030504050205020304" pitchFamily="18" charset="0"/>
              </a:rPr>
              <a:t>sagde</a:t>
            </a:r>
            <a:r>
              <a:rPr lang="en-US" sz="2000" i="1" dirty="0">
                <a:latin typeface="Centaur" panose="02030504050205020304" pitchFamily="18" charset="0"/>
              </a:rPr>
              <a:t> </a:t>
            </a:r>
            <a:r>
              <a:rPr lang="en-US" sz="2000" i="1" dirty="0" err="1">
                <a:latin typeface="Centaur" panose="02030504050205020304" pitchFamily="18" charset="0"/>
              </a:rPr>
              <a:t>ingenting</a:t>
            </a:r>
            <a:r>
              <a:rPr lang="en-US" sz="2000" i="1" dirty="0">
                <a:latin typeface="Centaur" panose="02030504050205020304" pitchFamily="18" charset="0"/>
              </a:rPr>
              <a:t>, </a:t>
            </a:r>
            <a:r>
              <a:rPr lang="en-US" sz="2000" i="1" dirty="0" err="1">
                <a:latin typeface="Centaur" panose="02030504050205020304" pitchFamily="18" charset="0"/>
              </a:rPr>
              <a:t>fordi</a:t>
            </a:r>
            <a:r>
              <a:rPr lang="en-US" sz="2000" i="1" dirty="0">
                <a:latin typeface="Centaur" panose="02030504050205020304" pitchFamily="18" charset="0"/>
              </a:rPr>
              <a:t> det var </a:t>
            </a:r>
            <a:r>
              <a:rPr lang="en-US" sz="2000" i="1" dirty="0" err="1">
                <a:latin typeface="Centaur" panose="02030504050205020304" pitchFamily="18" charset="0"/>
              </a:rPr>
              <a:t>en</a:t>
            </a:r>
            <a:r>
              <a:rPr lang="en-US" sz="2000" i="1" dirty="0">
                <a:latin typeface="Centaur" panose="02030504050205020304" pitchFamily="18" charset="0"/>
              </a:rPr>
              <a:t> </a:t>
            </a:r>
            <a:r>
              <a:rPr lang="en-US" sz="2000" i="1" dirty="0" err="1">
                <a:latin typeface="Centaur" panose="02030504050205020304" pitchFamily="18" charset="0"/>
              </a:rPr>
              <a:t>vittighed</a:t>
            </a:r>
            <a:r>
              <a:rPr lang="en-US" sz="2000" i="1" dirty="0">
                <a:latin typeface="Centaur" panose="02030504050205020304" pitchFamily="18" charset="0"/>
              </a:rPr>
              <a:t>.”</a:t>
            </a:r>
            <a:endParaRPr lang="da-DK" sz="2000" i="1" dirty="0">
              <a:latin typeface="Centaur" panose="02030504050205020304" pitchFamily="18" charset="0"/>
            </a:endParaRPr>
          </a:p>
        </p:txBody>
      </p:sp>
    </p:spTree>
    <p:extLst>
      <p:ext uri="{BB962C8B-B14F-4D97-AF65-F5344CB8AC3E}">
        <p14:creationId xmlns:p14="http://schemas.microsoft.com/office/powerpoint/2010/main" val="10918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F29A843-2018-47AC-946B-9BF6A80FBD51}"/>
              </a:ext>
            </a:extLst>
          </p:cNvPr>
          <p:cNvPicPr>
            <a:picLocks noChangeAspect="1"/>
          </p:cNvPicPr>
          <p:nvPr/>
        </p:nvPicPr>
        <p:blipFill>
          <a:blip r:embed="rId3"/>
          <a:stretch>
            <a:fillRect/>
          </a:stretch>
        </p:blipFill>
        <p:spPr>
          <a:xfrm>
            <a:off x="7106776" y="4389329"/>
            <a:ext cx="1475471" cy="1486009"/>
          </a:xfrm>
          <a:prstGeom prst="rect">
            <a:avLst/>
          </a:prstGeom>
        </p:spPr>
      </p:pic>
      <p:sp>
        <p:nvSpPr>
          <p:cNvPr id="8" name="Rektangel 7">
            <a:extLst>
              <a:ext uri="{FF2B5EF4-FFF2-40B4-BE49-F238E27FC236}">
                <a16:creationId xmlns:a16="http://schemas.microsoft.com/office/drawing/2014/main" id="{B2F8E1F1-5710-41E4-A198-318484835B64}"/>
              </a:ext>
            </a:extLst>
          </p:cNvPr>
          <p:cNvSpPr/>
          <p:nvPr/>
        </p:nvSpPr>
        <p:spPr>
          <a:xfrm>
            <a:off x="10191750" y="5710237"/>
            <a:ext cx="1873449" cy="104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ladsholder til indhold 5">
            <a:extLst>
              <a:ext uri="{FF2B5EF4-FFF2-40B4-BE49-F238E27FC236}">
                <a16:creationId xmlns:a16="http://schemas.microsoft.com/office/drawing/2014/main" id="{ADF6F5C7-C77A-52BA-E918-4163EAE0ABE3}"/>
              </a:ext>
            </a:extLst>
          </p:cNvPr>
          <p:cNvPicPr>
            <a:picLocks noGrp="1" noChangeAspect="1"/>
          </p:cNvPicPr>
          <p:nvPr>
            <p:ph idx="4294967295"/>
          </p:nvPr>
        </p:nvPicPr>
        <p:blipFill>
          <a:blip r:embed="rId4"/>
          <a:stretch>
            <a:fillRect/>
          </a:stretch>
        </p:blipFill>
        <p:spPr>
          <a:xfrm>
            <a:off x="3809752" y="2087563"/>
            <a:ext cx="3504108" cy="3787775"/>
          </a:xfrm>
        </p:spPr>
      </p:pic>
      <p:sp>
        <p:nvSpPr>
          <p:cNvPr id="3" name="Rektangel 2">
            <a:extLst>
              <a:ext uri="{FF2B5EF4-FFF2-40B4-BE49-F238E27FC236}">
                <a16:creationId xmlns:a16="http://schemas.microsoft.com/office/drawing/2014/main" id="{BB1FFE21-80C8-4A78-857E-293EF21C799C}"/>
              </a:ext>
            </a:extLst>
          </p:cNvPr>
          <p:cNvSpPr/>
          <p:nvPr/>
        </p:nvSpPr>
        <p:spPr>
          <a:xfrm>
            <a:off x="191912" y="308944"/>
            <a:ext cx="1829364" cy="24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074" name="Picture 2" descr="RUC_ROSKILDE_UNIVERSITY_BLACK_CMYK.jpg (1984×248)">
            <a:extLst>
              <a:ext uri="{FF2B5EF4-FFF2-40B4-BE49-F238E27FC236}">
                <a16:creationId xmlns:a16="http://schemas.microsoft.com/office/drawing/2014/main" id="{3297A607-9E8B-4D99-B5E3-B12B136782F6}"/>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1912" y="6449584"/>
            <a:ext cx="1591544" cy="198943"/>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7A69EB4E-FE64-4957-8074-DBDE7A75DE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354" y="1724183"/>
            <a:ext cx="6336391" cy="4151155"/>
          </a:xfrm>
          <a:prstGeom prst="rect">
            <a:avLst/>
          </a:prstGeom>
          <a:ln>
            <a:solidFill>
              <a:schemeClr val="bg1">
                <a:lumMod val="95000"/>
              </a:schemeClr>
            </a:solidFill>
          </a:ln>
        </p:spPr>
      </p:pic>
      <p:sp>
        <p:nvSpPr>
          <p:cNvPr id="18" name="Titel 1">
            <a:extLst>
              <a:ext uri="{FF2B5EF4-FFF2-40B4-BE49-F238E27FC236}">
                <a16:creationId xmlns:a16="http://schemas.microsoft.com/office/drawing/2014/main" id="{09BA0648-58CB-4DAD-A70C-599CDB577FD0}"/>
              </a:ext>
            </a:extLst>
          </p:cNvPr>
          <p:cNvSpPr txBox="1">
            <a:spLocks/>
          </p:cNvSpPr>
          <p:nvPr/>
        </p:nvSpPr>
        <p:spPr>
          <a:xfrm>
            <a:off x="564119" y="553156"/>
            <a:ext cx="7083590" cy="10597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latin typeface="Segoe UI" panose="020B0502040204020203" pitchFamily="34" charset="0"/>
                <a:cs typeface="Segoe UI" panose="020B0502040204020203" pitchFamily="34" charset="0"/>
              </a:rPr>
              <a:t>Når sexisme ikke forebygges og håndteres</a:t>
            </a:r>
          </a:p>
          <a:p>
            <a:r>
              <a:rPr lang="da-DK" sz="2000" dirty="0">
                <a:latin typeface="Segoe UI" panose="020B0502040204020203" pitchFamily="34" charset="0"/>
                <a:cs typeface="Segoe UI" panose="020B0502040204020203" pitchFamily="34" charset="0"/>
              </a:rPr>
              <a:t>Universiteter som eksempel</a:t>
            </a:r>
          </a:p>
        </p:txBody>
      </p:sp>
      <p:sp>
        <p:nvSpPr>
          <p:cNvPr id="19" name="Taleboble: oval 18">
            <a:extLst>
              <a:ext uri="{FF2B5EF4-FFF2-40B4-BE49-F238E27FC236}">
                <a16:creationId xmlns:a16="http://schemas.microsoft.com/office/drawing/2014/main" id="{467DB769-08E6-4687-8648-EC5D88D07226}"/>
              </a:ext>
            </a:extLst>
          </p:cNvPr>
          <p:cNvSpPr/>
          <p:nvPr/>
        </p:nvSpPr>
        <p:spPr>
          <a:xfrm>
            <a:off x="6972746" y="443137"/>
            <a:ext cx="5011824" cy="4326290"/>
          </a:xfrm>
          <a:prstGeom prst="wedgeEllipseCallout">
            <a:avLst>
              <a:gd name="adj1" fmla="val -23590"/>
              <a:gd name="adj2" fmla="val 66681"/>
            </a:avLst>
          </a:prstGeom>
          <a:solidFill>
            <a:schemeClr val="bg1"/>
          </a:solidFill>
          <a:ln w="28575">
            <a:solidFill>
              <a:schemeClr val="tx1">
                <a:lumMod val="85000"/>
                <a:lumOff val="15000"/>
              </a:schemeClr>
            </a:solidFill>
            <a:prstDash val="solid"/>
          </a:ln>
          <a:effectLst>
            <a:outerShdw blurRad="76200" dir="12960000" sy="23000" kx="-1200000" algn="bl" rotWithShape="0">
              <a:prstClr val="black">
                <a:alpha val="11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a-DK" sz="1600" dirty="0">
                <a:solidFill>
                  <a:schemeClr val="tx1"/>
                </a:solidFill>
              </a:rPr>
            </a:br>
            <a:br>
              <a:rPr lang="da-DK" sz="1600" dirty="0">
                <a:solidFill>
                  <a:schemeClr val="tx1"/>
                </a:solidFill>
              </a:rPr>
            </a:br>
            <a:r>
              <a:rPr lang="da-DK" sz="1600" i="1" dirty="0">
                <a:solidFill>
                  <a:schemeClr val="tx1"/>
                </a:solidFill>
              </a:rPr>
              <a:t>Sofie blev udsat for et seksuelt overgreb til en julefrokost. Da hun meldte dette til sin afdelingsleder, troede han faktisk på hende, og et øjeblik følte hun sig lettet. Så kiggede afdelingslederen på hende og sagde: ”Jeg er ked af, at det skete, men der er ikke noget, vi kan gøre ved det. Du bliver nødt til at leve med dine fjender”, mens han smilede nervøst og undskyldende til hende. Sofie tænkte "Det her kan bare ikke passe". Hun var ude af stand til at svare. Hun forlod kontoret og holdt resten af ​​dagen fri.</a:t>
            </a:r>
            <a:endParaRPr lang="en-US" sz="1600" b="1" i="1" dirty="0">
              <a:solidFill>
                <a:schemeClr val="tx1"/>
              </a:solidFill>
              <a:effectLst/>
              <a:highlight>
                <a:srgbClr val="FFFFFF"/>
              </a:highlight>
              <a:latin typeface="arial" panose="020B0604020202020204" pitchFamily="34" charset="0"/>
            </a:endParaRPr>
          </a:p>
          <a:p>
            <a:pPr algn="ctr"/>
            <a:endParaRPr lang="da-DK" dirty="0"/>
          </a:p>
        </p:txBody>
      </p:sp>
    </p:spTree>
    <p:extLst>
      <p:ext uri="{BB962C8B-B14F-4D97-AF65-F5344CB8AC3E}">
        <p14:creationId xmlns:p14="http://schemas.microsoft.com/office/powerpoint/2010/main" val="147443186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16774</TotalTime>
  <Words>1245</Words>
  <Application>Microsoft Office PowerPoint</Application>
  <PresentationFormat>Widescreen</PresentationFormat>
  <Paragraphs>87</Paragraphs>
  <Slides>13</Slides>
  <Notes>12</Notes>
  <HiddenSlides>0</HiddenSlides>
  <MMClips>0</MMClips>
  <ScaleCrop>false</ScaleCrop>
  <HeadingPairs>
    <vt:vector size="6" baseType="variant">
      <vt:variant>
        <vt:lpstr>Benyttede skrifttyper</vt:lpstr>
      </vt:variant>
      <vt:variant>
        <vt:i4>10</vt:i4>
      </vt:variant>
      <vt:variant>
        <vt:lpstr>Tema</vt:lpstr>
      </vt:variant>
      <vt:variant>
        <vt:i4>3</vt:i4>
      </vt:variant>
      <vt:variant>
        <vt:lpstr>Slidetitler</vt:lpstr>
      </vt:variant>
      <vt:variant>
        <vt:i4>13</vt:i4>
      </vt:variant>
    </vt:vector>
  </HeadingPairs>
  <TitlesOfParts>
    <vt:vector size="26" baseType="lpstr">
      <vt:lpstr>Arial</vt:lpstr>
      <vt:lpstr>Arial</vt:lpstr>
      <vt:lpstr>Calibri</vt:lpstr>
      <vt:lpstr>Calibri Light</vt:lpstr>
      <vt:lpstr>Centaur</vt:lpstr>
      <vt:lpstr>inherit</vt:lpstr>
      <vt:lpstr>Nexus Sans Pro</vt:lpstr>
      <vt:lpstr>Segoe UI</vt:lpstr>
      <vt:lpstr>Source Sans Pro</vt:lpstr>
      <vt:lpstr>Times New Roman</vt:lpstr>
      <vt:lpstr>Office-tema</vt:lpstr>
      <vt:lpstr>1_Office-tema</vt:lpstr>
      <vt:lpstr>2_Office-tema</vt:lpstr>
      <vt:lpstr>PowerPoint-præsentation</vt:lpstr>
      <vt:lpstr>Genkend sexistiske krænkelser:</vt:lpstr>
      <vt:lpstr>PowerPoint-præsentation</vt:lpstr>
      <vt:lpstr>PowerPoint-præsentation</vt:lpstr>
      <vt:lpstr>Omsorgsetik</vt:lpstr>
      <vt:lpstr>PowerPoint-præsentation</vt:lpstr>
      <vt:lpstr>Genkend sexistiske krænkelser</vt:lpstr>
      <vt:lpstr> </vt:lpstr>
      <vt:lpstr>PowerPoint-præsentation</vt:lpstr>
      <vt:lpstr>Ny forskningsbaseret metode til at genkende, forebygge og håndtere krænkelser i omsorgsarbejde</vt:lpstr>
      <vt:lpstr>PowerPoint-præsentation</vt:lpstr>
      <vt:lpstr>PowerPoint-præsentation</vt:lpstr>
      <vt:lpstr>PowerPoint-præsentation</vt:lpstr>
    </vt:vector>
  </TitlesOfParts>
  <Company>Roskilde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Roskilde Universitet</dc:title>
  <dc:creator>Connie Særkjær</dc:creator>
  <cp:lastModifiedBy>Jo Krøjer</cp:lastModifiedBy>
  <cp:revision>129</cp:revision>
  <cp:lastPrinted>2024-08-15T10:48:21Z</cp:lastPrinted>
  <dcterms:created xsi:type="dcterms:W3CDTF">2021-08-09T08:40:40Z</dcterms:created>
  <dcterms:modified xsi:type="dcterms:W3CDTF">2025-03-03T13:09:34Z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1746990151</vt:i4>
  </property>
  <property fmtid="{D5CDD505-2E9C-101B-9397-08002B2CF9AE}" pid="3" name="_NewReviewCycle">
    <vt:lpwstr/>
  </property>
  <property fmtid="{D5CDD505-2E9C-101B-9397-08002B2CF9AE}" pid="4" name="_EmailSubject">
    <vt:lpwstr>powerpoints til forrige webinar</vt:lpwstr>
  </property>
  <property fmtid="{D5CDD505-2E9C-101B-9397-08002B2CF9AE}" pid="5" name="_AuthorEmail">
    <vt:lpwstr>lgf@fho.dk</vt:lpwstr>
  </property>
  <property fmtid="{D5CDD505-2E9C-101B-9397-08002B2CF9AE}" pid="6" name="_AuthorEmailDisplayName">
    <vt:lpwstr>Lone Grønhøj Frandsen</vt:lpwstr>
  </property>
</Properties>
</file>